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4" r:id="rId2"/>
    <p:sldId id="264" r:id="rId3"/>
    <p:sldId id="257" r:id="rId4"/>
    <p:sldId id="258" r:id="rId5"/>
    <p:sldId id="343" r:id="rId6"/>
    <p:sldId id="260" r:id="rId7"/>
    <p:sldId id="261" r:id="rId8"/>
    <p:sldId id="259" r:id="rId9"/>
    <p:sldId id="262" r:id="rId10"/>
    <p:sldId id="263" r:id="rId11"/>
    <p:sldId id="265" r:id="rId12"/>
    <p:sldId id="267" r:id="rId13"/>
    <p:sldId id="268" r:id="rId14"/>
    <p:sldId id="342" r:id="rId15"/>
    <p:sldId id="283" r:id="rId16"/>
    <p:sldId id="284" r:id="rId17"/>
    <p:sldId id="285" r:id="rId18"/>
    <p:sldId id="286" r:id="rId19"/>
    <p:sldId id="287" r:id="rId20"/>
    <p:sldId id="288" r:id="rId21"/>
    <p:sldId id="346" r:id="rId22"/>
    <p:sldId id="290" r:id="rId23"/>
    <p:sldId id="291" r:id="rId24"/>
    <p:sldId id="292" r:id="rId25"/>
    <p:sldId id="293" r:id="rId26"/>
    <p:sldId id="294" r:id="rId27"/>
    <p:sldId id="295" r:id="rId28"/>
    <p:sldId id="297" r:id="rId29"/>
    <p:sldId id="298" r:id="rId30"/>
    <p:sldId id="299" r:id="rId31"/>
    <p:sldId id="300" r:id="rId32"/>
    <p:sldId id="301" r:id="rId33"/>
    <p:sldId id="302" r:id="rId34"/>
    <p:sldId id="348" r:id="rId35"/>
    <p:sldId id="303" r:id="rId36"/>
    <p:sldId id="304" r:id="rId37"/>
    <p:sldId id="305" r:id="rId38"/>
    <p:sldId id="306" r:id="rId39"/>
    <p:sldId id="307" r:id="rId40"/>
    <p:sldId id="308" r:id="rId41"/>
    <p:sldId id="341" r:id="rId42"/>
    <p:sldId id="311" r:id="rId43"/>
    <p:sldId id="312" r:id="rId44"/>
    <p:sldId id="313" r:id="rId45"/>
    <p:sldId id="314" r:id="rId46"/>
    <p:sldId id="315" r:id="rId47"/>
    <p:sldId id="316" r:id="rId48"/>
    <p:sldId id="317" r:id="rId49"/>
    <p:sldId id="351" r:id="rId50"/>
    <p:sldId id="318" r:id="rId51"/>
    <p:sldId id="319" r:id="rId52"/>
    <p:sldId id="321" r:id="rId53"/>
    <p:sldId id="322" r:id="rId54"/>
    <p:sldId id="349" r:id="rId55"/>
    <p:sldId id="340" r:id="rId56"/>
    <p:sldId id="325" r:id="rId57"/>
    <p:sldId id="326" r:id="rId58"/>
    <p:sldId id="352" r:id="rId59"/>
    <p:sldId id="354" r:id="rId60"/>
    <p:sldId id="33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303"/>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29"/>
  </p:normalViewPr>
  <p:slideViewPr>
    <p:cSldViewPr snapToGrid="0" snapToObjects="1">
      <p:cViewPr varScale="1">
        <p:scale>
          <a:sx n="93" d="100"/>
          <a:sy n="93" d="100"/>
        </p:scale>
        <p:origin x="224"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75123DA-1999-413F-856E-4910292C78FA}">
      <dgm:prSet custT="1"/>
      <dgm:spPr/>
      <dgm:t>
        <a:bodyPr/>
        <a:lstStyle/>
        <a:p>
          <a:r>
            <a:rPr lang="en-US" sz="3200" dirty="0">
              <a:solidFill>
                <a:schemeClr val="bg1"/>
              </a:solidFill>
            </a:rPr>
            <a:t>Silent reading</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custT="1"/>
      <dgm:spPr/>
      <dgm:t>
        <a:bodyPr/>
        <a:lstStyle/>
        <a:p>
          <a:r>
            <a:rPr lang="en-US" sz="3200" dirty="0"/>
            <a:t>Choose one or two activities to complete each week from the NEW library activity grid. </a:t>
          </a:r>
        </a:p>
      </dgm:t>
    </dgm:pt>
    <dgm:pt modelId="{A29C2A7F-4B52-45B7-B1A1-283D7F5A4A27}" type="sibTrans" cxnId="{6300F46E-891E-4EDA-B8FF-6CE945CB85F5}">
      <dgm:prSet/>
      <dgm:spPr/>
      <dgm:t>
        <a:bodyPr/>
        <a:lstStyle/>
        <a:p>
          <a:endParaRPr lang="en-US"/>
        </a:p>
      </dgm:t>
    </dgm:pt>
    <dgm:pt modelId="{6BD68D3C-844A-456E-B419-2B02CB17329C}" type="par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custScaleY="191930" custLinFactY="-3554" custLinFactNeighborX="9895" custLinFactNeighborY="-100000">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custScaleY="200044" custLinFactY="129095" custLinFactNeighborY="200000">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1219308"/>
          <a:ext cx="5850937" cy="12247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Silent reading</a:t>
          </a:r>
        </a:p>
      </dsp:txBody>
      <dsp:txXfrm>
        <a:off x="59786" y="1279094"/>
        <a:ext cx="5731365" cy="1105156"/>
      </dsp:txXfrm>
    </dsp:sp>
    <dsp:sp modelId="{0F687B90-D5B4-6F47-80FD-5E4607B4843B}">
      <dsp:nvSpPr>
        <dsp:cNvPr id="0" name=""/>
        <dsp:cNvSpPr/>
      </dsp:nvSpPr>
      <dsp:spPr>
        <a:xfrm>
          <a:off x="0" y="3336274"/>
          <a:ext cx="5850937" cy="1276505"/>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Choose one or two activities to complete each week from the NEW library activity grid. </a:t>
          </a:r>
        </a:p>
      </dsp:txBody>
      <dsp:txXfrm>
        <a:off x="62314" y="3398588"/>
        <a:ext cx="5726309" cy="1151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Sunday, August 29,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Sunday, August 29,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Sunday, August 29,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Sunday, August 29,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Sunday, August 29,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Sunday, August 29,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Sunday, August 29,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Sunday, August 29,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Sunday, August 29,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Sunday, August 29,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Sunday, August 29,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Sunday, August 29,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nq.co/class/9wg" TargetMode="External"/><Relationship Id="rId2" Type="http://schemas.openxmlformats.org/officeDocument/2006/relationships/hyperlink" Target="http://inq.coclass/9wg" TargetMode="Externa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youtube.com/watch?v=kX2nBTWLx2M" TargetMode="External"/><Relationship Id="rId7" Type="http://schemas.openxmlformats.org/officeDocument/2006/relationships/image" Target="../media/image3.png"/><Relationship Id="rId2" Type="http://schemas.openxmlformats.org/officeDocument/2006/relationships/hyperlink" Target="https://www.youtube.com/watch?v=xEmtdNS12GM" TargetMode="Externa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hyperlink" Target="https://www.youtube.com/watch?v=W8cY6zaw_ac" TargetMode="External"/><Relationship Id="rId4" Type="http://schemas.openxmlformats.org/officeDocument/2006/relationships/hyperlink" Target="https://www.youtube.com/watch?v=XhfvNF6T3TM&amp;feature=youtu.b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Gy60BqCnTG4" TargetMode="External"/><Relationship Id="rId2" Type="http://schemas.openxmlformats.org/officeDocument/2006/relationships/image" Target="../media/image38.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tiff"/></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FdQ87SOfb7Y&amp;list=RDCMUCsJbboljkvAkxbnEu6w3nyg&amp;index=4" TargetMode="External"/><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gxxWWiGPb0E" TargetMode="External"/><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channel/UCFI8inXSYttI8PVkEcSuD7g" TargetMode="External"/><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ehD07O599mI"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ncil Background Design #ppt #backgrounds #powerpoint #presentations">
            <a:extLst>
              <a:ext uri="{FF2B5EF4-FFF2-40B4-BE49-F238E27FC236}">
                <a16:creationId xmlns:a16="http://schemas.microsoft.com/office/drawing/2014/main" id="{8D70DFA6-E67F-5547-8D3C-2337E86275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89"/>
          <a:stretch/>
        </p:blipFill>
        <p:spPr bwMode="auto">
          <a:xfrm>
            <a:off x="0" y="-1"/>
            <a:ext cx="12213265" cy="6891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2AF031-F958-A44A-8DE3-41779C9F7A7B}"/>
              </a:ext>
            </a:extLst>
          </p:cNvPr>
          <p:cNvSpPr>
            <a:spLocks noGrp="1"/>
          </p:cNvSpPr>
          <p:nvPr>
            <p:ph type="ctrTitle"/>
          </p:nvPr>
        </p:nvSpPr>
        <p:spPr>
          <a:xfrm>
            <a:off x="7145432" y="3702759"/>
            <a:ext cx="4188209" cy="2369195"/>
          </a:xfrm>
        </p:spPr>
        <p:txBody>
          <a:bodyPr anchor="t">
            <a:normAutofit/>
          </a:bodyPr>
          <a:lstStyle/>
          <a:p>
            <a:pPr>
              <a:lnSpc>
                <a:spcPct val="150000"/>
              </a:lnSpc>
            </a:pPr>
            <a:r>
              <a:rPr lang="en-US" sz="4800" dirty="0">
                <a:solidFill>
                  <a:srgbClr val="FF0000"/>
                </a:solidFill>
                <a:latin typeface="Neue Haas Grotesk Text Pro" panose="020B0504020202020204" pitchFamily="34" charset="77"/>
              </a:rPr>
              <a:t>STAGE 1</a:t>
            </a:r>
            <a:endParaRPr lang="en-US" sz="5400" dirty="0">
              <a:solidFill>
                <a:srgbClr val="FF0000"/>
              </a:solidFill>
              <a:latin typeface="Neue Haas Grotesk Text Pro" panose="020B0504020202020204" pitchFamily="34" charset="77"/>
            </a:endParaRPr>
          </a:p>
        </p:txBody>
      </p:sp>
      <p:sp>
        <p:nvSpPr>
          <p:cNvPr id="5" name="Title 1">
            <a:extLst>
              <a:ext uri="{FF2B5EF4-FFF2-40B4-BE49-F238E27FC236}">
                <a16:creationId xmlns:a16="http://schemas.microsoft.com/office/drawing/2014/main" id="{E92031AE-E592-2E48-A67E-01E77D5041C7}"/>
              </a:ext>
            </a:extLst>
          </p:cNvPr>
          <p:cNvSpPr txBox="1">
            <a:spLocks/>
          </p:cNvSpPr>
          <p:nvPr/>
        </p:nvSpPr>
        <p:spPr>
          <a:xfrm>
            <a:off x="-440950" y="3611108"/>
            <a:ext cx="5398278" cy="99133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800" b="0" dirty="0">
                <a:solidFill>
                  <a:srgbClr val="7030A0"/>
                </a:solidFill>
                <a:latin typeface="Neue Haas Grotesk Text Pro" panose="020B0504020202020204" pitchFamily="34" charset="77"/>
              </a:rPr>
              <a:t>MRS FLEMING</a:t>
            </a:r>
            <a:br>
              <a:rPr lang="en-US" sz="2800" b="0" dirty="0">
                <a:solidFill>
                  <a:srgbClr val="7030A0"/>
                </a:solidFill>
                <a:latin typeface="Neue Haas Grotesk Text Pro" panose="020B0504020202020204" pitchFamily="34" charset="77"/>
              </a:rPr>
            </a:br>
            <a:r>
              <a:rPr lang="en-US" sz="1100" b="0" dirty="0">
                <a:solidFill>
                  <a:srgbClr val="7030A0"/>
                </a:solidFill>
                <a:latin typeface="Neue Haas Grotesk Text Pro" panose="020B0504020202020204" pitchFamily="34" charset="77"/>
              </a:rPr>
              <a:t>(ASSISTANT PRINCIPAL)</a:t>
            </a:r>
            <a:endParaRPr lang="en-US" sz="6000" b="0" dirty="0">
              <a:solidFill>
                <a:srgbClr val="7030A0"/>
              </a:solidFill>
              <a:latin typeface="Neue Haas Grotesk Text Pro" panose="020B0504020202020204" pitchFamily="34" charset="77"/>
            </a:endParaRPr>
          </a:p>
        </p:txBody>
      </p:sp>
      <p:sp>
        <p:nvSpPr>
          <p:cNvPr id="6" name="Title 1">
            <a:extLst>
              <a:ext uri="{FF2B5EF4-FFF2-40B4-BE49-F238E27FC236}">
                <a16:creationId xmlns:a16="http://schemas.microsoft.com/office/drawing/2014/main" id="{28027F80-FA08-2F4C-8EE9-33E806B916A1}"/>
              </a:ext>
            </a:extLst>
          </p:cNvPr>
          <p:cNvSpPr txBox="1">
            <a:spLocks/>
          </p:cNvSpPr>
          <p:nvPr/>
        </p:nvSpPr>
        <p:spPr>
          <a:xfrm rot="1959886">
            <a:off x="-531273" y="2192053"/>
            <a:ext cx="7225022" cy="63407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MRS MAZLOUM/ MRS ENRIGHT</a:t>
            </a:r>
            <a:endParaRPr lang="en-US" sz="4800" b="0" dirty="0">
              <a:latin typeface="Neue Haas Grotesk Text Pro" panose="020B0504020202020204" pitchFamily="34" charset="77"/>
            </a:endParaRPr>
          </a:p>
        </p:txBody>
      </p:sp>
      <p:sp>
        <p:nvSpPr>
          <p:cNvPr id="7" name="Title 1">
            <a:extLst>
              <a:ext uri="{FF2B5EF4-FFF2-40B4-BE49-F238E27FC236}">
                <a16:creationId xmlns:a16="http://schemas.microsoft.com/office/drawing/2014/main" id="{56EF6AF0-398C-954D-9DB2-C9DE444045C4}"/>
              </a:ext>
            </a:extLst>
          </p:cNvPr>
          <p:cNvSpPr txBox="1">
            <a:spLocks/>
          </p:cNvSpPr>
          <p:nvPr/>
        </p:nvSpPr>
        <p:spPr>
          <a:xfrm rot="19944611">
            <a:off x="8908548" y="1050824"/>
            <a:ext cx="4254057" cy="450167"/>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MS ROBINSON</a:t>
            </a:r>
            <a:endParaRPr lang="en-US" sz="4400" b="0" dirty="0">
              <a:solidFill>
                <a:schemeClr val="bg1"/>
              </a:solidFill>
              <a:latin typeface="Neue Haas Grotesk Text Pro" panose="020B0504020202020204" pitchFamily="34" charset="77"/>
            </a:endParaRPr>
          </a:p>
        </p:txBody>
      </p:sp>
      <p:sp>
        <p:nvSpPr>
          <p:cNvPr id="8" name="Title 1">
            <a:extLst>
              <a:ext uri="{FF2B5EF4-FFF2-40B4-BE49-F238E27FC236}">
                <a16:creationId xmlns:a16="http://schemas.microsoft.com/office/drawing/2014/main" id="{6D19EB81-C815-EF42-8268-AA9CF32DABD5}"/>
              </a:ext>
            </a:extLst>
          </p:cNvPr>
          <p:cNvSpPr txBox="1">
            <a:spLocks/>
          </p:cNvSpPr>
          <p:nvPr/>
        </p:nvSpPr>
        <p:spPr>
          <a:xfrm rot="173109">
            <a:off x="602622" y="5310418"/>
            <a:ext cx="5041839" cy="1128969"/>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solidFill>
                  <a:schemeClr val="bg1"/>
                </a:solidFill>
                <a:latin typeface="Neue Haas Grotesk Text Pro" panose="020B0504020202020204" pitchFamily="34" charset="77"/>
              </a:rPr>
              <a:t>MISS HOLDSWORTH</a:t>
            </a:r>
            <a:endParaRPr lang="en-US" sz="4400" b="0" dirty="0">
              <a:solidFill>
                <a:schemeClr val="bg1"/>
              </a:solidFill>
              <a:latin typeface="Neue Haas Grotesk Text Pro" panose="020B0504020202020204" pitchFamily="34" charset="77"/>
            </a:endParaRPr>
          </a:p>
        </p:txBody>
      </p:sp>
      <p:sp>
        <p:nvSpPr>
          <p:cNvPr id="9" name="Title 1">
            <a:extLst>
              <a:ext uri="{FF2B5EF4-FFF2-40B4-BE49-F238E27FC236}">
                <a16:creationId xmlns:a16="http://schemas.microsoft.com/office/drawing/2014/main" id="{49B4FCF7-3B00-5249-B5C2-5B4F801363C3}"/>
              </a:ext>
            </a:extLst>
          </p:cNvPr>
          <p:cNvSpPr txBox="1">
            <a:spLocks/>
          </p:cNvSpPr>
          <p:nvPr/>
        </p:nvSpPr>
        <p:spPr>
          <a:xfrm rot="4197338">
            <a:off x="4467094" y="1191012"/>
            <a:ext cx="3257809" cy="63399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2000" b="0" dirty="0">
                <a:latin typeface="Neue Haas Grotesk Text Pro" panose="020B0504020202020204" pitchFamily="34" charset="77"/>
              </a:rPr>
              <a:t>MISS MORATA</a:t>
            </a:r>
          </a:p>
        </p:txBody>
      </p:sp>
      <p:sp>
        <p:nvSpPr>
          <p:cNvPr id="11" name="Title 1">
            <a:extLst>
              <a:ext uri="{FF2B5EF4-FFF2-40B4-BE49-F238E27FC236}">
                <a16:creationId xmlns:a16="http://schemas.microsoft.com/office/drawing/2014/main" id="{9788E983-6F6C-284D-930C-0CBAF7F28CEA}"/>
              </a:ext>
            </a:extLst>
          </p:cNvPr>
          <p:cNvSpPr txBox="1">
            <a:spLocks/>
          </p:cNvSpPr>
          <p:nvPr/>
        </p:nvSpPr>
        <p:spPr>
          <a:xfrm rot="5864165">
            <a:off x="6007805" y="581950"/>
            <a:ext cx="2536881" cy="1013371"/>
          </a:xfrm>
          <a:prstGeom prst="rect">
            <a:avLst/>
          </a:prstGeom>
        </p:spPr>
        <p:txBody>
          <a:bodyPr vert="horz" lIns="0" tIns="0" rIns="0" bIns="0" rtlCol="0" anchor="t">
            <a:norm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nSpc>
                <a:spcPct val="150000"/>
              </a:lnSpc>
            </a:pPr>
            <a:r>
              <a:rPr lang="en-US" sz="1800" b="0" dirty="0">
                <a:latin typeface="Neue Haas Grotesk Text Pro" panose="020B0504020202020204" pitchFamily="34" charset="77"/>
              </a:rPr>
              <a:t>MISS UNAL</a:t>
            </a:r>
            <a:endParaRPr lang="en-US" sz="4400" b="0" dirty="0">
              <a:latin typeface="Neue Haas Grotesk Text Pro" panose="020B0504020202020204" pitchFamily="34" charset="77"/>
            </a:endParaRPr>
          </a:p>
        </p:txBody>
      </p:sp>
    </p:spTree>
    <p:extLst>
      <p:ext uri="{BB962C8B-B14F-4D97-AF65-F5344CB8AC3E}">
        <p14:creationId xmlns:p14="http://schemas.microsoft.com/office/powerpoint/2010/main" val="34545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980793327"/>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b="0" cap="none" spc="750" dirty="0">
                <a:solidFill>
                  <a:schemeClr val="bg1"/>
                </a:solidFill>
              </a:rPr>
              <a:t>Complete the worksheets and then do 3 activities on </a:t>
            </a:r>
            <a:r>
              <a:rPr lang="en-US" sz="1800" b="0" cap="none" spc="750" dirty="0" err="1">
                <a:solidFill>
                  <a:schemeClr val="bg1"/>
                </a:solidFill>
              </a:rPr>
              <a:t>mathletics</a:t>
            </a:r>
            <a:r>
              <a:rPr lang="en-US" sz="1800" b="0" cap="none" spc="750" dirty="0">
                <a:solidFill>
                  <a:schemeClr val="bg1"/>
                </a:solidFill>
              </a:rPr>
              <a:t> or </a:t>
            </a:r>
            <a:r>
              <a:rPr lang="en-US" sz="1800" b="0" cap="none" spc="750" dirty="0" err="1">
                <a:solidFill>
                  <a:schemeClr val="bg1"/>
                </a:solidFill>
              </a:rPr>
              <a:t>studyladder</a:t>
            </a:r>
            <a:r>
              <a:rPr lang="en-US" sz="1800" b="0" cap="none" spc="750" dirty="0">
                <a:solidFill>
                  <a:schemeClr val="bg1"/>
                </a:solidFill>
              </a:rPr>
              <a:t>.</a:t>
            </a:r>
            <a:endParaRPr lang="en-US" sz="3200" b="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D I v I s I o n</a:t>
            </a:r>
          </a:p>
          <a:p>
            <a:pPr marL="0" indent="0">
              <a:lnSpc>
                <a:spcPct val="150000"/>
              </a:lnSpc>
              <a:buNone/>
            </a:pPr>
            <a:endParaRPr lang="en-US" sz="1200" b="1" cap="all" spc="600" dirty="0">
              <a:solidFill>
                <a:schemeClr val="bg1"/>
              </a:solidFill>
            </a:endParaRPr>
          </a:p>
        </p:txBody>
      </p:sp>
      <p:pic>
        <p:nvPicPr>
          <p:cNvPr id="3073" name="Picture 1" descr="page5image10350160">
            <a:extLst>
              <a:ext uri="{FF2B5EF4-FFF2-40B4-BE49-F238E27FC236}">
                <a16:creationId xmlns:a16="http://schemas.microsoft.com/office/drawing/2014/main" id="{3A1751EC-5F84-654D-BD80-4E47B4DFC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598" y="566779"/>
            <a:ext cx="4199748" cy="59431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6image10313648">
            <a:extLst>
              <a:ext uri="{FF2B5EF4-FFF2-40B4-BE49-F238E27FC236}">
                <a16:creationId xmlns:a16="http://schemas.microsoft.com/office/drawing/2014/main" id="{A5561431-283F-8B4B-9D36-2B0BA4EC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409" y="566779"/>
            <a:ext cx="4038596" cy="57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a:t>
            </a:r>
            <a:r>
              <a:rPr lang="en-US" sz="2800" dirty="0"/>
              <a:t> </a:t>
            </a:r>
            <a:r>
              <a:rPr lang="en-US" sz="4000" dirty="0"/>
              <a:t>- geography</a:t>
            </a:r>
            <a:endParaRPr lang="en-US" sz="28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DD4DDE-F338-3A45-9516-5FA30F109C25}"/>
              </a:ext>
            </a:extLst>
          </p:cNvPr>
          <p:cNvSpPr txBox="1"/>
          <p:nvPr/>
        </p:nvSpPr>
        <p:spPr>
          <a:xfrm>
            <a:off x="845285" y="4403962"/>
            <a:ext cx="4498239" cy="1477328"/>
          </a:xfrm>
          <a:prstGeom prst="rect">
            <a:avLst/>
          </a:prstGeom>
          <a:solidFill>
            <a:schemeClr val="accent6">
              <a:lumMod val="60000"/>
              <a:lumOff val="40000"/>
            </a:schemeClr>
          </a:solidFill>
        </p:spPr>
        <p:txBody>
          <a:bodyPr wrap="square" rtlCol="0">
            <a:spAutoFit/>
          </a:bodyPr>
          <a:lstStyle/>
          <a:p>
            <a:pPr lvl="0" algn="ctr"/>
            <a:br>
              <a:rPr lang="en-US" dirty="0">
                <a:solidFill>
                  <a:schemeClr val="bg1"/>
                </a:solidFill>
                <a:hlinkClick r:id="rId2">
                  <a:extLst>
                    <a:ext uri="{A12FA001-AC4F-418D-AE19-62706E023703}">
                      <ahyp:hlinkClr xmlns:ahyp="http://schemas.microsoft.com/office/drawing/2018/hyperlinkcolor" val="tx"/>
                    </a:ext>
                  </a:extLst>
                </a:hlinkClick>
              </a:rPr>
            </a:br>
            <a:r>
              <a:rPr lang="en-US" dirty="0">
                <a:solidFill>
                  <a:schemeClr val="bg1"/>
                </a:solidFill>
                <a:hlinkClick r:id="rId3">
                  <a:extLst>
                    <a:ext uri="{A12FA001-AC4F-418D-AE19-62706E023703}">
                      <ahyp:hlinkClr xmlns:ahyp="http://schemas.microsoft.com/office/drawing/2018/hyperlinkcolor" val="tx"/>
                    </a:ext>
                  </a:extLst>
                </a:hlinkClick>
              </a:rPr>
              <a:t>http://inq.co/class/9wg</a:t>
            </a:r>
            <a:endParaRPr lang="en-US" dirty="0">
              <a:solidFill>
                <a:schemeClr val="bg1"/>
              </a:solidFill>
            </a:endParaRPr>
          </a:p>
          <a:p>
            <a:pPr lvl="0" algn="ctr"/>
            <a:endParaRPr lang="en-US" dirty="0">
              <a:solidFill>
                <a:schemeClr val="bg1"/>
              </a:solidFill>
            </a:endParaRPr>
          </a:p>
          <a:p>
            <a:pPr lvl="0" algn="ctr"/>
            <a:r>
              <a:rPr lang="en-US" dirty="0"/>
              <a:t>Code: 9484</a:t>
            </a:r>
          </a:p>
          <a:p>
            <a:pPr algn="ctr"/>
            <a:endParaRPr lang="en-US" dirty="0"/>
          </a:p>
        </p:txBody>
      </p:sp>
      <p:sp>
        <p:nvSpPr>
          <p:cNvPr id="12" name="TextBox 11">
            <a:extLst>
              <a:ext uri="{FF2B5EF4-FFF2-40B4-BE49-F238E27FC236}">
                <a16:creationId xmlns:a16="http://schemas.microsoft.com/office/drawing/2014/main" id="{A3ED9D33-9BEB-A647-A98E-6D3D8BF7461D}"/>
              </a:ext>
            </a:extLst>
          </p:cNvPr>
          <p:cNvSpPr txBox="1"/>
          <p:nvPr/>
        </p:nvSpPr>
        <p:spPr>
          <a:xfrm>
            <a:off x="845286" y="1792812"/>
            <a:ext cx="4498239" cy="2585323"/>
          </a:xfrm>
          <a:prstGeom prst="rect">
            <a:avLst/>
          </a:prstGeom>
          <a:solidFill>
            <a:schemeClr val="accent5">
              <a:lumMod val="75000"/>
            </a:schemeClr>
          </a:solidFill>
        </p:spPr>
        <p:txBody>
          <a:bodyPr wrap="square" rtlCol="0">
            <a:spAutoFit/>
          </a:bodyPr>
          <a:lstStyle/>
          <a:p>
            <a:r>
              <a:rPr lang="en-AU" dirty="0">
                <a:solidFill>
                  <a:schemeClr val="bg1"/>
                </a:solidFill>
              </a:rPr>
              <a:t>Todays lesson is on Managed Features. Lesson on pages 1 and 4 videos. Look at the pictures of children playing in the park.</a:t>
            </a:r>
          </a:p>
          <a:p>
            <a:r>
              <a:rPr lang="en-AU" b="1" dirty="0">
                <a:solidFill>
                  <a:schemeClr val="bg1"/>
                </a:solidFill>
              </a:rPr>
              <a:t>Why do people go to parks?</a:t>
            </a:r>
            <a:r>
              <a:rPr lang="en-AU" dirty="0">
                <a:solidFill>
                  <a:schemeClr val="bg1"/>
                </a:solidFill>
              </a:rPr>
              <a:t> Talk about this with an adult or sibling. </a:t>
            </a:r>
          </a:p>
          <a:p>
            <a:r>
              <a:rPr lang="en-AU" b="1" dirty="0">
                <a:solidFill>
                  <a:schemeClr val="bg1"/>
                </a:solidFill>
              </a:rPr>
              <a:t>Who looks after parks?</a:t>
            </a:r>
            <a:r>
              <a:rPr lang="en-AU" dirty="0">
                <a:solidFill>
                  <a:schemeClr val="bg1"/>
                </a:solidFill>
              </a:rPr>
              <a:t> Choose one of the videos to watch. Complete the worksheet and circle the pictures of people doing the right thing in the park.</a:t>
            </a:r>
          </a:p>
        </p:txBody>
      </p:sp>
      <p:pic>
        <p:nvPicPr>
          <p:cNvPr id="4" name="Picture 3">
            <a:extLst>
              <a:ext uri="{FF2B5EF4-FFF2-40B4-BE49-F238E27FC236}">
                <a16:creationId xmlns:a16="http://schemas.microsoft.com/office/drawing/2014/main" id="{4ED9A07C-3E27-8D49-B262-38E2BC76F64E}"/>
              </a:ext>
            </a:extLst>
          </p:cNvPr>
          <p:cNvPicPr>
            <a:picLocks noChangeAspect="1"/>
          </p:cNvPicPr>
          <p:nvPr/>
        </p:nvPicPr>
        <p:blipFill>
          <a:blip r:embed="rId4"/>
          <a:stretch>
            <a:fillRect/>
          </a:stretch>
        </p:blipFill>
        <p:spPr>
          <a:xfrm>
            <a:off x="5540863" y="1328284"/>
            <a:ext cx="6453797" cy="4553021"/>
          </a:xfrm>
          <a:prstGeom prst="rect">
            <a:avLst/>
          </a:prstGeom>
        </p:spPr>
      </p:pic>
    </p:spTree>
    <p:extLst>
      <p:ext uri="{BB962C8B-B14F-4D97-AF65-F5344CB8AC3E}">
        <p14:creationId xmlns:p14="http://schemas.microsoft.com/office/powerpoint/2010/main" val="324563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363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TUESDAY 31</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st</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8</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45599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Activity Worksheet</a:t>
            </a:r>
          </a:p>
          <a:p>
            <a:pPr marL="0" indent="0" algn="ctr">
              <a:buNone/>
            </a:pPr>
            <a:r>
              <a:rPr lang="en-US" b="1" dirty="0"/>
              <a:t>Final</a:t>
            </a:r>
            <a:br>
              <a:rPr lang="en-US" b="1" dirty="0"/>
            </a:br>
            <a:r>
              <a:rPr lang="en-US" dirty="0"/>
              <a:t>Library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82876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676523" y="2557926"/>
            <a:ext cx="5007788" cy="3339128"/>
          </a:xfrm>
        </p:spPr>
        <p:txBody>
          <a:bodyPr>
            <a:normAutofit fontScale="92500" lnSpcReduction="10000"/>
          </a:bodyPr>
          <a:lstStyle/>
          <a:p>
            <a:pPr marL="0" indent="0">
              <a:lnSpc>
                <a:spcPct val="200000"/>
              </a:lnSpc>
              <a:buNone/>
            </a:pPr>
            <a:r>
              <a:rPr lang="en-US" dirty="0"/>
              <a:t>Complete the Look, Cover, Write, Check worksheet (on a piece of paper). Write some sentences. Circle any nouns in your sentences.</a:t>
            </a:r>
          </a:p>
          <a:p>
            <a:pPr marL="0" indent="0">
              <a:lnSpc>
                <a:spcPct val="200000"/>
              </a:lnSpc>
              <a:buNone/>
            </a:pPr>
            <a:r>
              <a:rPr lang="en-US" dirty="0"/>
              <a:t>Then complete your tricky word!</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097" name="Picture 1" descr="page8image10458400">
            <a:extLst>
              <a:ext uri="{FF2B5EF4-FFF2-40B4-BE49-F238E27FC236}">
                <a16:creationId xmlns:a16="http://schemas.microsoft.com/office/drawing/2014/main" id="{7B02F280-3A59-0640-ADA2-201D58D44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39892" y="1149056"/>
            <a:ext cx="3931883" cy="556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8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ED2DE1-92B3-8548-9316-C60DFF1400F0}"/>
              </a:ext>
            </a:extLst>
          </p:cNvPr>
          <p:cNvSpPr txBox="1"/>
          <p:nvPr/>
        </p:nvSpPr>
        <p:spPr>
          <a:xfrm>
            <a:off x="1662545" y="554182"/>
            <a:ext cx="3006437" cy="523220"/>
          </a:xfrm>
          <a:prstGeom prst="rect">
            <a:avLst/>
          </a:prstGeom>
          <a:solidFill>
            <a:schemeClr val="bg1"/>
          </a:solidFill>
        </p:spPr>
        <p:txBody>
          <a:bodyPr wrap="square" rtlCol="0">
            <a:spAutoFit/>
          </a:bodyPr>
          <a:lstStyle/>
          <a:p>
            <a:pPr algn="ctr"/>
            <a:r>
              <a:rPr lang="en-US" sz="2800" dirty="0"/>
              <a:t>Year 1</a:t>
            </a:r>
          </a:p>
        </p:txBody>
      </p:sp>
      <p:sp>
        <p:nvSpPr>
          <p:cNvPr id="7" name="TextBox 6">
            <a:extLst>
              <a:ext uri="{FF2B5EF4-FFF2-40B4-BE49-F238E27FC236}">
                <a16:creationId xmlns:a16="http://schemas.microsoft.com/office/drawing/2014/main" id="{E0E2048F-520B-CE48-91F8-2116D5584849}"/>
              </a:ext>
            </a:extLst>
          </p:cNvPr>
          <p:cNvSpPr txBox="1"/>
          <p:nvPr/>
        </p:nvSpPr>
        <p:spPr>
          <a:xfrm>
            <a:off x="7651174" y="769644"/>
            <a:ext cx="3006437" cy="523220"/>
          </a:xfrm>
          <a:prstGeom prst="rect">
            <a:avLst/>
          </a:prstGeom>
          <a:noFill/>
        </p:spPr>
        <p:txBody>
          <a:bodyPr wrap="square" rtlCol="0">
            <a:spAutoFit/>
          </a:bodyPr>
          <a:lstStyle/>
          <a:p>
            <a:pPr algn="ctr"/>
            <a:r>
              <a:rPr lang="en-US" sz="2800" dirty="0"/>
              <a:t>Year 2</a:t>
            </a:r>
          </a:p>
        </p:txBody>
      </p:sp>
      <p:pic>
        <p:nvPicPr>
          <p:cNvPr id="5" name="Picture 4">
            <a:extLst>
              <a:ext uri="{FF2B5EF4-FFF2-40B4-BE49-F238E27FC236}">
                <a16:creationId xmlns:a16="http://schemas.microsoft.com/office/drawing/2014/main" id="{1E542B9D-D4A4-584C-8334-9A1C82FEA9CC}"/>
              </a:ext>
            </a:extLst>
          </p:cNvPr>
          <p:cNvPicPr>
            <a:picLocks noChangeAspect="1"/>
          </p:cNvPicPr>
          <p:nvPr/>
        </p:nvPicPr>
        <p:blipFill>
          <a:blip r:embed="rId2"/>
          <a:stretch>
            <a:fillRect/>
          </a:stretch>
        </p:blipFill>
        <p:spPr>
          <a:xfrm rot="5400000">
            <a:off x="1063290" y="453736"/>
            <a:ext cx="4204945" cy="5950527"/>
          </a:xfrm>
          <a:prstGeom prst="rect">
            <a:avLst/>
          </a:prstGeom>
        </p:spPr>
      </p:pic>
      <p:pic>
        <p:nvPicPr>
          <p:cNvPr id="6" name="Picture 5">
            <a:extLst>
              <a:ext uri="{FF2B5EF4-FFF2-40B4-BE49-F238E27FC236}">
                <a16:creationId xmlns:a16="http://schemas.microsoft.com/office/drawing/2014/main" id="{D005C592-99C5-384E-894E-01E0E88D4D04}"/>
              </a:ext>
            </a:extLst>
          </p:cNvPr>
          <p:cNvPicPr>
            <a:picLocks noChangeAspect="1"/>
          </p:cNvPicPr>
          <p:nvPr/>
        </p:nvPicPr>
        <p:blipFill>
          <a:blip r:embed="rId3"/>
          <a:stretch>
            <a:fillRect/>
          </a:stretch>
        </p:blipFill>
        <p:spPr>
          <a:xfrm rot="5400000">
            <a:off x="6968791" y="583281"/>
            <a:ext cx="4204945" cy="5950528"/>
          </a:xfrm>
          <a:prstGeom prst="rect">
            <a:avLst/>
          </a:prstGeom>
        </p:spPr>
      </p:pic>
    </p:spTree>
    <p:extLst>
      <p:ext uri="{BB962C8B-B14F-4D97-AF65-F5344CB8AC3E}">
        <p14:creationId xmlns:p14="http://schemas.microsoft.com/office/powerpoint/2010/main" val="36554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904438" cy="3987119"/>
          </a:xfrm>
        </p:spPr>
        <p:txBody>
          <a:bodyPr>
            <a:normAutofit/>
          </a:bodyPr>
          <a:lstStyle/>
          <a:p>
            <a:pPr marL="0" indent="0">
              <a:lnSpc>
                <a:spcPct val="200000"/>
              </a:lnSpc>
              <a:buNone/>
            </a:pPr>
            <a:r>
              <a:rPr lang="en-US" dirty="0"/>
              <a:t>Read or get an adult to read “Whale Sharks”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2660" y="4877749"/>
            <a:ext cx="1485441" cy="1253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0C7F896-CF7E-7542-8CB1-68BBEDAC5BBA}"/>
              </a:ext>
            </a:extLst>
          </p:cNvPr>
          <p:cNvPicPr>
            <a:picLocks noChangeAspect="1"/>
          </p:cNvPicPr>
          <p:nvPr/>
        </p:nvPicPr>
        <p:blipFill>
          <a:blip r:embed="rId5"/>
          <a:stretch>
            <a:fillRect/>
          </a:stretch>
        </p:blipFill>
        <p:spPr>
          <a:xfrm rot="5400000">
            <a:off x="6440167" y="380118"/>
            <a:ext cx="4672463" cy="6612125"/>
          </a:xfrm>
          <a:prstGeom prst="rect">
            <a:avLst/>
          </a:prstGeom>
        </p:spPr>
      </p:pic>
    </p:spTree>
    <p:extLst>
      <p:ext uri="{BB962C8B-B14F-4D97-AF65-F5344CB8AC3E}">
        <p14:creationId xmlns:p14="http://schemas.microsoft.com/office/powerpoint/2010/main" val="31445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MONDAY 30</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8</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06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3354167"/>
          </a:xfrm>
        </p:spPr>
        <p:txBody>
          <a:bodyPr anchor="ctr">
            <a:normAutofit/>
          </a:bodyPr>
          <a:lstStyle/>
          <a:p>
            <a:pPr marL="0" indent="0">
              <a:lnSpc>
                <a:spcPct val="200000"/>
              </a:lnSpc>
              <a:buNone/>
            </a:pPr>
            <a:r>
              <a:rPr lang="en-US" sz="2000" dirty="0">
                <a:solidFill>
                  <a:schemeClr val="bg1"/>
                </a:solidFill>
              </a:rPr>
              <a:t>Writing – who does this bag belong to?</a:t>
            </a:r>
          </a:p>
          <a:p>
            <a:pPr marL="0" indent="0">
              <a:lnSpc>
                <a:spcPct val="200000"/>
              </a:lnSpc>
              <a:buNone/>
            </a:pPr>
            <a:r>
              <a:rPr lang="en-US" sz="2000" dirty="0">
                <a:solidFill>
                  <a:schemeClr val="bg1"/>
                </a:solidFill>
              </a:rPr>
              <a:t>Look at the questions in your learning pack guide. </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9" name="Picture 8">
            <a:extLst>
              <a:ext uri="{FF2B5EF4-FFF2-40B4-BE49-F238E27FC236}">
                <a16:creationId xmlns:a16="http://schemas.microsoft.com/office/drawing/2014/main" id="{1B7E4127-3A8D-7641-81CF-13B24C62EAF8}"/>
              </a:ext>
            </a:extLst>
          </p:cNvPr>
          <p:cNvPicPr/>
          <p:nvPr/>
        </p:nvPicPr>
        <p:blipFill>
          <a:blip r:embed="rId4"/>
          <a:stretch>
            <a:fillRect/>
          </a:stretch>
        </p:blipFill>
        <p:spPr>
          <a:xfrm>
            <a:off x="6646473" y="1777937"/>
            <a:ext cx="5118735" cy="3902075"/>
          </a:xfrm>
          <a:prstGeom prst="rect">
            <a:avLst/>
          </a:prstGeom>
        </p:spPr>
      </p:pic>
    </p:spTree>
    <p:extLst>
      <p:ext uri="{BB962C8B-B14F-4D97-AF65-F5344CB8AC3E}">
        <p14:creationId xmlns:p14="http://schemas.microsoft.com/office/powerpoint/2010/main" val="72868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DB6D-3DDB-5F49-ADAD-4C35511E50D0}"/>
              </a:ext>
            </a:extLst>
          </p:cNvPr>
          <p:cNvPicPr>
            <a:picLocks noChangeAspect="1"/>
          </p:cNvPicPr>
          <p:nvPr/>
        </p:nvPicPr>
        <p:blipFill>
          <a:blip r:embed="rId2"/>
          <a:stretch>
            <a:fillRect/>
          </a:stretch>
        </p:blipFill>
        <p:spPr>
          <a:xfrm>
            <a:off x="0" y="0"/>
            <a:ext cx="5669280" cy="6858000"/>
          </a:xfrm>
          <a:prstGeom prst="rect">
            <a:avLst/>
          </a:prstGeom>
        </p:spPr>
      </p:pic>
      <p:pic>
        <p:nvPicPr>
          <p:cNvPr id="5" name="Picture 4">
            <a:extLst>
              <a:ext uri="{FF2B5EF4-FFF2-40B4-BE49-F238E27FC236}">
                <a16:creationId xmlns:a16="http://schemas.microsoft.com/office/drawing/2014/main" id="{AC5B4762-BDEA-8E4D-81D7-3BFB0DCA55D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1010800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1B49-1449-C746-8C9B-CE93BB912F67}"/>
              </a:ext>
            </a:extLst>
          </p:cNvPr>
          <p:cNvPicPr>
            <a:picLocks noChangeAspect="1"/>
          </p:cNvPicPr>
          <p:nvPr/>
        </p:nvPicPr>
        <p:blipFill>
          <a:blip r:embed="rId2"/>
          <a:stretch>
            <a:fillRect/>
          </a:stretch>
        </p:blipFill>
        <p:spPr>
          <a:xfrm>
            <a:off x="-21771" y="-21771"/>
            <a:ext cx="4088280" cy="6879771"/>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dirty="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E1DAADE6-2FDA-5645-8A23-6E5951C3B2A7}"/>
              </a:ext>
            </a:extLst>
          </p:cNvPr>
          <p:cNvSpPr txBox="1">
            <a:spLocks/>
          </p:cNvSpPr>
          <p:nvPr/>
        </p:nvSpPr>
        <p:spPr>
          <a:xfrm>
            <a:off x="764275" y="457199"/>
            <a:ext cx="2838733" cy="1549021"/>
          </a:xfrm>
          <a:prstGeom prst="rect">
            <a:avLst/>
          </a:prstGeom>
        </p:spPr>
        <p:txBody>
          <a:bodyPr vert="horz" lIns="0" tIns="0" rIns="0" bIns="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b="1" cap="all" spc="600" dirty="0">
                <a:solidFill>
                  <a:schemeClr val="bg1"/>
                </a:solidFill>
              </a:rPr>
              <a:t>M o n e y</a:t>
            </a:r>
          </a:p>
        </p:txBody>
      </p:sp>
    </p:spTree>
    <p:extLst>
      <p:ext uri="{BB962C8B-B14F-4D97-AF65-F5344CB8AC3E}">
        <p14:creationId xmlns:p14="http://schemas.microsoft.com/office/powerpoint/2010/main" val="3706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9D82-9138-8B4D-810A-D37C1C9C5F54}"/>
              </a:ext>
            </a:extLst>
          </p:cNvPr>
          <p:cNvPicPr>
            <a:picLocks noChangeAspect="1"/>
          </p:cNvPicPr>
          <p:nvPr/>
        </p:nvPicPr>
        <p:blipFill>
          <a:blip r:embed="rId2"/>
          <a:stretch>
            <a:fillRect/>
          </a:stretch>
        </p:blipFill>
        <p:spPr>
          <a:xfrm>
            <a:off x="42019" y="-10886"/>
            <a:ext cx="4185624" cy="6879772"/>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3236720" cy="393738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br>
              <a:rPr lang="en-US" sz="1400" spc="750" dirty="0">
                <a:solidFill>
                  <a:schemeClr val="bg1"/>
                </a:solidFill>
              </a:rPr>
            </a:br>
            <a:r>
              <a:rPr lang="en-US" sz="1400" spc="750" dirty="0">
                <a:solidFill>
                  <a:schemeClr val="bg1"/>
                </a:solidFill>
              </a:rPr>
              <a:t>Then complete 3 activities on </a:t>
            </a:r>
            <a:r>
              <a:rPr lang="en-US" sz="1400" spc="750" dirty="0" err="1">
                <a:solidFill>
                  <a:schemeClr val="bg1"/>
                </a:solidFill>
              </a:rPr>
              <a:t>studyladder</a:t>
            </a:r>
            <a:r>
              <a:rPr lang="en-US" sz="1400" spc="750" dirty="0">
                <a:solidFill>
                  <a:schemeClr val="bg1"/>
                </a:solidFill>
              </a:rPr>
              <a:t> or </a:t>
            </a:r>
            <a:r>
              <a:rPr lang="en-US" sz="1400" spc="750" dirty="0" err="1">
                <a:solidFill>
                  <a:schemeClr val="bg1"/>
                </a:solidFill>
              </a:rPr>
              <a:t>mathletic</a:t>
            </a:r>
            <a:r>
              <a:rPr lang="en-US" sz="1400" spc="750" dirty="0">
                <a:solidFill>
                  <a:schemeClr val="bg1"/>
                </a:solidFill>
              </a:rPr>
              <a:t>.</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3221938"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3d s h a p e s</a:t>
            </a:r>
          </a:p>
          <a:p>
            <a:pPr marL="0" indent="0">
              <a:lnSpc>
                <a:spcPct val="150000"/>
              </a:lnSpc>
              <a:buNone/>
            </a:pPr>
            <a:endParaRPr lang="en-US" sz="1200" b="1" cap="all" spc="600" dirty="0">
              <a:solidFill>
                <a:schemeClr val="bg1"/>
              </a:solidFill>
            </a:endParaRPr>
          </a:p>
        </p:txBody>
      </p:sp>
      <p:pic>
        <p:nvPicPr>
          <p:cNvPr id="7" name="Picture 6">
            <a:extLst>
              <a:ext uri="{FF2B5EF4-FFF2-40B4-BE49-F238E27FC236}">
                <a16:creationId xmlns:a16="http://schemas.microsoft.com/office/drawing/2014/main" id="{76554B1F-841F-2F4C-9A18-2D85AD835B8E}"/>
              </a:ext>
            </a:extLst>
          </p:cNvPr>
          <p:cNvPicPr>
            <a:picLocks noChangeAspect="1"/>
          </p:cNvPicPr>
          <p:nvPr/>
        </p:nvPicPr>
        <p:blipFill>
          <a:blip r:embed="rId3"/>
          <a:stretch>
            <a:fillRect/>
          </a:stretch>
        </p:blipFill>
        <p:spPr>
          <a:xfrm>
            <a:off x="4230974" y="616567"/>
            <a:ext cx="3974815" cy="5624865"/>
          </a:xfrm>
          <a:prstGeom prst="rect">
            <a:avLst/>
          </a:prstGeom>
        </p:spPr>
      </p:pic>
      <p:pic>
        <p:nvPicPr>
          <p:cNvPr id="5121" name="Picture 1" descr="page13image10237136">
            <a:extLst>
              <a:ext uri="{FF2B5EF4-FFF2-40B4-BE49-F238E27FC236}">
                <a16:creationId xmlns:a16="http://schemas.microsoft.com/office/drawing/2014/main" id="{6D0E8B0B-5648-1841-B7CA-EBB78A23F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897" y="457199"/>
            <a:ext cx="3983084" cy="563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FC5A9-D955-B947-AA96-FE23549E7878}"/>
              </a:ext>
            </a:extLst>
          </p:cNvPr>
          <p:cNvPicPr>
            <a:picLocks noChangeAspect="1"/>
          </p:cNvPicPr>
          <p:nvPr/>
        </p:nvPicPr>
        <p:blipFill>
          <a:blip r:embed="rId2"/>
          <a:stretch>
            <a:fillRect/>
          </a:stretch>
        </p:blipFill>
        <p:spPr>
          <a:xfrm rot="16200000">
            <a:off x="5298627" y="-26913"/>
            <a:ext cx="1594747"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933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library</a:t>
            </a:r>
            <a:endParaRPr lang="en-US" sz="2800" dirty="0"/>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extLst>
              <p:ext uri="{D42A27DB-BD31-4B8C-83A1-F6EECF244321}">
                <p14:modId xmlns:p14="http://schemas.microsoft.com/office/powerpoint/2010/main" val="4145477784"/>
              </p:ext>
            </p:extLst>
          </p:nvPr>
        </p:nvGraphicFramePr>
        <p:xfrm>
          <a:off x="845285" y="1041009"/>
          <a:ext cx="5850937" cy="501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5" name="Picture 1" descr="page14image10430208">
            <a:extLst>
              <a:ext uri="{FF2B5EF4-FFF2-40B4-BE49-F238E27FC236}">
                <a16:creationId xmlns:a16="http://schemas.microsoft.com/office/drawing/2014/main" id="{40CC7282-B327-7F41-A45D-BE4A05E3B5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1524" y="334165"/>
            <a:ext cx="4185045" cy="592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4" name="Picture 3">
            <a:extLst>
              <a:ext uri="{FF2B5EF4-FFF2-40B4-BE49-F238E27FC236}">
                <a16:creationId xmlns:a16="http://schemas.microsoft.com/office/drawing/2014/main" id="{52CA46F8-9B3C-D745-8857-982F0490D590}"/>
              </a:ext>
            </a:extLst>
          </p:cNvPr>
          <p:cNvPicPr>
            <a:picLocks noChangeAspect="1"/>
          </p:cNvPicPr>
          <p:nvPr/>
        </p:nvPicPr>
        <p:blipFill>
          <a:blip r:embed="rId3"/>
          <a:stretch>
            <a:fillRect/>
          </a:stretch>
        </p:blipFill>
        <p:spPr>
          <a:xfrm rot="16200000">
            <a:off x="5298627" y="-26913"/>
            <a:ext cx="1594747" cy="12192001"/>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
        <p:nvSpPr>
          <p:cNvPr id="6" name="TextBox 5">
            <a:extLst>
              <a:ext uri="{FF2B5EF4-FFF2-40B4-BE49-F238E27FC236}">
                <a16:creationId xmlns:a16="http://schemas.microsoft.com/office/drawing/2014/main" id="{38EB7199-3D58-4A45-9FC1-E150D05911A2}"/>
              </a:ext>
            </a:extLst>
          </p:cNvPr>
          <p:cNvSpPr txBox="1"/>
          <p:nvPr/>
        </p:nvSpPr>
        <p:spPr>
          <a:xfrm>
            <a:off x="-1" y="-17780"/>
            <a:ext cx="4068661" cy="688424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897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0070C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WEDNESDAY 1</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ST</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8</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72104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WUSHKA</a:t>
            </a:r>
          </a:p>
          <a:p>
            <a:pPr marL="0" indent="0" algn="ctr">
              <a:buNone/>
            </a:pPr>
            <a:r>
              <a:rPr lang="en-US" dirty="0"/>
              <a:t>Task 4 - Handwriting</a:t>
            </a:r>
            <a:br>
              <a:rPr lang="en-US" dirty="0"/>
            </a:br>
            <a:r>
              <a:rPr lang="en-US" b="1" dirty="0"/>
              <a:t>Middle </a:t>
            </a:r>
            <a:br>
              <a:rPr lang="en-US" b="1" dirty="0"/>
            </a:br>
            <a:r>
              <a:rPr lang="en-US" dirty="0"/>
              <a:t>Task 1 – </a:t>
            </a:r>
            <a:r>
              <a:rPr lang="en-US" dirty="0" err="1"/>
              <a:t>Maths</a:t>
            </a:r>
            <a:r>
              <a:rPr lang="en-US" dirty="0"/>
              <a:t> Grid</a:t>
            </a:r>
            <a:br>
              <a:rPr lang="en-US" dirty="0"/>
            </a:br>
            <a:r>
              <a:rPr lang="en-US" dirty="0"/>
              <a:t>Task 2 – Worksheet</a:t>
            </a:r>
          </a:p>
          <a:p>
            <a:pPr marL="0" indent="0" algn="ctr">
              <a:buNone/>
            </a:pPr>
            <a:r>
              <a:rPr lang="en-US" dirty="0"/>
              <a:t>Task 3 – Fitness </a:t>
            </a:r>
          </a:p>
          <a:p>
            <a:pPr marL="0" indent="0" algn="ctr">
              <a:buNone/>
            </a:pPr>
            <a:r>
              <a:rPr lang="en-US" b="1" dirty="0"/>
              <a:t>Final</a:t>
            </a:r>
            <a:br>
              <a:rPr lang="en-US" b="1" dirty="0"/>
            </a:br>
            <a:r>
              <a:rPr lang="en-US" dirty="0"/>
              <a:t>Science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78273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b="1" dirty="0"/>
              <a:t>Task 1 - </a:t>
            </a:r>
            <a:r>
              <a:rPr lang="en-US" dirty="0"/>
              <a:t>spelling</a:t>
            </a:r>
            <a:br>
              <a:rPr lang="en-US" b="1" dirty="0"/>
            </a:br>
            <a:r>
              <a:rPr lang="en-US" b="1" dirty="0"/>
              <a:t>Task 2 - </a:t>
            </a:r>
            <a:r>
              <a:rPr lang="en-US" dirty="0"/>
              <a:t>reading</a:t>
            </a:r>
            <a:br>
              <a:rPr lang="en-US" b="1" dirty="0"/>
            </a:br>
            <a:r>
              <a:rPr lang="en-US" dirty="0">
                <a:solidFill>
                  <a:schemeClr val="accent1">
                    <a:lumMod val="75000"/>
                  </a:schemeClr>
                </a:solidFill>
              </a:rPr>
              <a:t>Crunch n’ sip</a:t>
            </a:r>
            <a:br>
              <a:rPr lang="en-US" dirty="0"/>
            </a:br>
            <a:r>
              <a:rPr lang="en-US" b="1" dirty="0"/>
              <a:t>Task 3 - w</a:t>
            </a:r>
            <a:r>
              <a:rPr lang="en-US" dirty="0"/>
              <a:t>riting </a:t>
            </a:r>
            <a:br>
              <a:rPr lang="en-US" dirty="0"/>
            </a:br>
            <a:r>
              <a:rPr lang="en-US" b="1" dirty="0"/>
              <a:t>Task 4 - </a:t>
            </a:r>
            <a:r>
              <a:rPr lang="en-US" dirty="0"/>
              <a:t>handwriting</a:t>
            </a:r>
          </a:p>
          <a:p>
            <a:pPr marL="0" indent="0" algn="ctr">
              <a:buNone/>
            </a:pPr>
            <a:r>
              <a:rPr lang="en-US" b="1" dirty="0"/>
              <a:t>Middle </a:t>
            </a:r>
            <a:br>
              <a:rPr lang="en-US" b="1" dirty="0"/>
            </a:br>
            <a:r>
              <a:rPr lang="en-US" b="1" dirty="0"/>
              <a:t>Task 1 - </a:t>
            </a:r>
            <a:r>
              <a:rPr lang="en-US" dirty="0" err="1"/>
              <a:t>Maths</a:t>
            </a:r>
            <a:r>
              <a:rPr lang="en-US" dirty="0"/>
              <a:t> Grid</a:t>
            </a:r>
            <a:br>
              <a:rPr lang="en-US" dirty="0"/>
            </a:br>
            <a:r>
              <a:rPr lang="en-US" b="1" dirty="0"/>
              <a:t>Task 2 - </a:t>
            </a:r>
            <a:r>
              <a:rPr lang="en-US" dirty="0"/>
              <a:t>Worksheet</a:t>
            </a:r>
          </a:p>
          <a:p>
            <a:pPr marL="0" indent="0" algn="ctr">
              <a:buNone/>
            </a:pPr>
            <a:r>
              <a:rPr lang="en-US" b="1" dirty="0"/>
              <a:t>Final</a:t>
            </a:r>
            <a:br>
              <a:rPr lang="en-US" b="1" dirty="0"/>
            </a:br>
            <a:r>
              <a:rPr lang="en-US" dirty="0"/>
              <a:t>Geography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94800" y="2557925"/>
            <a:ext cx="5007788" cy="3339128"/>
          </a:xfrm>
        </p:spPr>
        <p:txBody>
          <a:bodyPr>
            <a:normAutofit fontScale="92500"/>
          </a:bodyPr>
          <a:lstStyle/>
          <a:p>
            <a:pPr marL="0" indent="0">
              <a:lnSpc>
                <a:spcPct val="200000"/>
              </a:lnSpc>
              <a:buNone/>
            </a:pPr>
            <a:r>
              <a:rPr lang="en-US" dirty="0"/>
              <a:t>Write down your spelling words and  dot, dash, dive them on a piece of paper..</a:t>
            </a:r>
          </a:p>
          <a:p>
            <a:pPr marL="0" indent="0">
              <a:lnSpc>
                <a:spcPct val="200000"/>
              </a:lnSpc>
              <a:buNone/>
            </a:pPr>
            <a:r>
              <a:rPr lang="en-US" dirty="0"/>
              <a:t>Video will be posted on dojo!</a:t>
            </a:r>
            <a:br>
              <a:rPr lang="en-US" dirty="0"/>
            </a:br>
            <a:r>
              <a:rPr lang="en-US" dirty="0"/>
              <a:t>Complete spelling tasks.</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7171" name="Picture 3" descr="page15image10350368">
            <a:extLst>
              <a:ext uri="{FF2B5EF4-FFF2-40B4-BE49-F238E27FC236}">
                <a16:creationId xmlns:a16="http://schemas.microsoft.com/office/drawing/2014/main" id="{B61D810C-F016-0849-981A-0853C50CB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7534"/>
            <a:ext cx="3150841" cy="4458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DE20359-64FE-0142-B035-CA712D082107}"/>
              </a:ext>
            </a:extLst>
          </p:cNvPr>
          <p:cNvPicPr>
            <a:picLocks noChangeAspect="1"/>
          </p:cNvPicPr>
          <p:nvPr/>
        </p:nvPicPr>
        <p:blipFill>
          <a:blip r:embed="rId4"/>
          <a:stretch>
            <a:fillRect/>
          </a:stretch>
        </p:blipFill>
        <p:spPr>
          <a:xfrm>
            <a:off x="9143193" y="1477534"/>
            <a:ext cx="2939269" cy="4159437"/>
          </a:xfrm>
          <a:prstGeom prst="rect">
            <a:avLst/>
          </a:prstGeom>
        </p:spPr>
      </p:pic>
      <p:pic>
        <p:nvPicPr>
          <p:cNvPr id="7169" name="Picture 1" descr="page15image10350368">
            <a:extLst>
              <a:ext uri="{FF2B5EF4-FFF2-40B4-BE49-F238E27FC236}">
                <a16:creationId xmlns:a16="http://schemas.microsoft.com/office/drawing/2014/main" id="{7FFDF7D8-9610-D74A-A2F8-F7FB3E213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56500" cy="1069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6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117260" cy="3987119"/>
          </a:xfrm>
        </p:spPr>
        <p:txBody>
          <a:bodyPr>
            <a:normAutofit/>
          </a:bodyPr>
          <a:lstStyle/>
          <a:p>
            <a:pPr marL="0" indent="0">
              <a:lnSpc>
                <a:spcPct val="200000"/>
              </a:lnSpc>
              <a:buNone/>
            </a:pPr>
            <a:r>
              <a:rPr lang="en-US" dirty="0"/>
              <a:t>Read or get an adult to read ”ULURU”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56B23E-07E3-C64C-A618-3B9F892CA074}"/>
              </a:ext>
            </a:extLst>
          </p:cNvPr>
          <p:cNvPicPr>
            <a:picLocks noChangeAspect="1"/>
          </p:cNvPicPr>
          <p:nvPr/>
        </p:nvPicPr>
        <p:blipFill>
          <a:blip r:embed="rId5"/>
          <a:stretch>
            <a:fillRect/>
          </a:stretch>
        </p:blipFill>
        <p:spPr>
          <a:xfrm rot="16200000">
            <a:off x="6220788" y="344888"/>
            <a:ext cx="4527384" cy="6406819"/>
          </a:xfrm>
          <a:prstGeom prst="rect">
            <a:avLst/>
          </a:prstGeom>
        </p:spPr>
      </p:pic>
    </p:spTree>
    <p:extLst>
      <p:ext uri="{BB962C8B-B14F-4D97-AF65-F5344CB8AC3E}">
        <p14:creationId xmlns:p14="http://schemas.microsoft.com/office/powerpoint/2010/main" val="124689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21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71893" y="84161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14504" y="1458468"/>
            <a:ext cx="4643472" cy="42603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032571"/>
            <a:ext cx="4908880" cy="4367658"/>
          </a:xfrm>
        </p:spPr>
        <p:txBody>
          <a:bodyPr anchor="ctr">
            <a:normAutofit/>
          </a:bodyPr>
          <a:lstStyle/>
          <a:p>
            <a:r>
              <a:rPr lang="en-AU" dirty="0" err="1"/>
              <a:t>Wushka</a:t>
            </a:r>
            <a:r>
              <a:rPr lang="en-AU" dirty="0"/>
              <a:t> - Log into WUSHKA and do some reading.</a:t>
            </a:r>
          </a:p>
          <a:p>
            <a:pPr marL="0" indent="0">
              <a:lnSpc>
                <a:spcPct val="200000"/>
              </a:lnSpc>
              <a:buNone/>
            </a:pPr>
            <a:endParaRPr lang="en-US" sz="2000" dirty="0">
              <a:solidFill>
                <a:schemeClr val="bg1"/>
              </a:solidFill>
            </a:endParaRP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55571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682261" y="2766592"/>
            <a:ext cx="8827477" cy="4091408"/>
          </a:xfrm>
        </p:spPr>
        <p:txBody>
          <a:bodyPr>
            <a:normAutofit fontScale="92500" lnSpcReduction="10000"/>
          </a:bodyPr>
          <a:lstStyle/>
          <a:p>
            <a:pPr marL="0" indent="0">
              <a:lnSpc>
                <a:spcPct val="200000"/>
              </a:lnSpc>
              <a:buNone/>
            </a:pPr>
            <a:r>
              <a:rPr lang="en-US" dirty="0"/>
              <a:t>Complete the letter “K” in your handwriting books.</a:t>
            </a:r>
          </a:p>
          <a:p>
            <a:pPr marL="0" indent="0">
              <a:lnSpc>
                <a:spcPct val="200000"/>
              </a:lnSpc>
              <a:buNone/>
            </a:pPr>
            <a:endParaRPr lang="en-US" dirty="0"/>
          </a:p>
          <a:p>
            <a:r>
              <a:rPr lang="en-AU" dirty="0">
                <a:hlinkClick r:id="rId2"/>
              </a:rPr>
              <a:t>Https://</a:t>
            </a:r>
            <a:r>
              <a:rPr lang="en-AU" dirty="0" err="1">
                <a:hlinkClick r:id="rId2"/>
              </a:rPr>
              <a:t>www</a:t>
            </a:r>
            <a:r>
              <a:rPr lang="en-AU" dirty="0" err="1"/>
              <a:t>.youtube.com</a:t>
            </a:r>
            <a:r>
              <a:rPr lang="en-AU" dirty="0"/>
              <a:t>/</a:t>
            </a:r>
            <a:r>
              <a:rPr lang="en-AU" dirty="0" err="1"/>
              <a:t>watch?v</a:t>
            </a:r>
            <a:r>
              <a:rPr lang="en-AU" dirty="0"/>
              <a:t>=pOnWH3ntp70</a:t>
            </a:r>
          </a:p>
          <a:p>
            <a:pPr marL="0" indent="0">
              <a:lnSpc>
                <a:spcPct val="200000"/>
              </a:lnSpc>
              <a:buNone/>
            </a:pPr>
            <a:endParaRPr lang="en-US"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70679" y="2704924"/>
            <a:ext cx="3317210" cy="279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409B1-7B69-2B4A-9C0A-CD8EC31FAEBC}"/>
              </a:ext>
            </a:extLst>
          </p:cNvPr>
          <p:cNvPicPr>
            <a:picLocks noChangeAspect="1"/>
          </p:cNvPicPr>
          <p:nvPr/>
        </p:nvPicPr>
        <p:blipFill>
          <a:blip r:embed="rId2"/>
          <a:stretch>
            <a:fillRect/>
          </a:stretch>
        </p:blipFill>
        <p:spPr>
          <a:xfrm rot="16200000">
            <a:off x="5335905" y="-14960"/>
            <a:ext cx="1520190"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957786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EF14F-9893-C447-A1F9-3BC7EA6B82BE}"/>
              </a:ext>
            </a:extLst>
          </p:cNvPr>
          <p:cNvPicPr>
            <a:picLocks noChangeAspect="1"/>
          </p:cNvPicPr>
          <p:nvPr/>
        </p:nvPicPr>
        <p:blipFill>
          <a:blip r:embed="rId2"/>
          <a:stretch>
            <a:fillRect/>
          </a:stretch>
        </p:blipFill>
        <p:spPr>
          <a:xfrm>
            <a:off x="0" y="-1"/>
            <a:ext cx="4494654" cy="7643193"/>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07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DCD07-2EFB-C94D-8EB2-17B8BDA24513}"/>
              </a:ext>
            </a:extLst>
          </p:cNvPr>
          <p:cNvPicPr>
            <a:picLocks noChangeAspect="1"/>
          </p:cNvPicPr>
          <p:nvPr/>
        </p:nvPicPr>
        <p:blipFill>
          <a:blip r:embed="rId2"/>
          <a:stretch>
            <a:fillRect/>
          </a:stretch>
        </p:blipFill>
        <p:spPr>
          <a:xfrm>
            <a:off x="-42174" y="-1"/>
            <a:ext cx="4080775" cy="6939389"/>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A D D I T I O N</a:t>
            </a:r>
          </a:p>
          <a:p>
            <a:pPr marL="0" indent="0">
              <a:lnSpc>
                <a:spcPct val="150000"/>
              </a:lnSpc>
              <a:buNone/>
            </a:pPr>
            <a:endParaRPr lang="en-US" sz="1200" b="1" cap="all" spc="600" dirty="0">
              <a:solidFill>
                <a:schemeClr val="bg1"/>
              </a:solidFill>
            </a:endParaRPr>
          </a:p>
        </p:txBody>
      </p:sp>
      <p:sp>
        <p:nvSpPr>
          <p:cNvPr id="7" name="TextBox 6">
            <a:extLst>
              <a:ext uri="{FF2B5EF4-FFF2-40B4-BE49-F238E27FC236}">
                <a16:creationId xmlns:a16="http://schemas.microsoft.com/office/drawing/2014/main" id="{B515D70D-725E-094F-9590-7145EAA877D7}"/>
              </a:ext>
            </a:extLst>
          </p:cNvPr>
          <p:cNvSpPr txBox="1"/>
          <p:nvPr/>
        </p:nvSpPr>
        <p:spPr>
          <a:xfrm>
            <a:off x="4845050" y="415635"/>
            <a:ext cx="2147777" cy="369332"/>
          </a:xfrm>
          <a:prstGeom prst="rect">
            <a:avLst/>
          </a:prstGeom>
          <a:noFill/>
        </p:spPr>
        <p:txBody>
          <a:bodyPr wrap="square" rtlCol="0">
            <a:spAutoFit/>
          </a:bodyPr>
          <a:lstStyle/>
          <a:p>
            <a:pPr algn="ctr"/>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8840475" y="406522"/>
            <a:ext cx="1892595" cy="369332"/>
          </a:xfrm>
          <a:prstGeom prst="rect">
            <a:avLst/>
          </a:prstGeom>
          <a:noFill/>
        </p:spPr>
        <p:txBody>
          <a:bodyPr wrap="square" rtlCol="0">
            <a:spAutoFit/>
          </a:bodyPr>
          <a:lstStyle/>
          <a:p>
            <a:pPr algn="ctr"/>
            <a:r>
              <a:rPr lang="en-US" dirty="0"/>
              <a:t>Year 2</a:t>
            </a:r>
          </a:p>
        </p:txBody>
      </p:sp>
      <p:pic>
        <p:nvPicPr>
          <p:cNvPr id="9" name="Picture 8">
            <a:extLst>
              <a:ext uri="{FF2B5EF4-FFF2-40B4-BE49-F238E27FC236}">
                <a16:creationId xmlns:a16="http://schemas.microsoft.com/office/drawing/2014/main" id="{74BA8391-3CBD-C349-9741-B9BCCADCC180}"/>
              </a:ext>
            </a:extLst>
          </p:cNvPr>
          <p:cNvPicPr>
            <a:picLocks noChangeAspect="1"/>
          </p:cNvPicPr>
          <p:nvPr/>
        </p:nvPicPr>
        <p:blipFill>
          <a:blip r:embed="rId3"/>
          <a:stretch>
            <a:fillRect/>
          </a:stretch>
        </p:blipFill>
        <p:spPr>
          <a:xfrm rot="5400000">
            <a:off x="4909161" y="16141"/>
            <a:ext cx="3359789" cy="4754526"/>
          </a:xfrm>
          <a:prstGeom prst="rect">
            <a:avLst/>
          </a:prstGeom>
        </p:spPr>
      </p:pic>
      <p:pic>
        <p:nvPicPr>
          <p:cNvPr id="10" name="Picture 9">
            <a:extLst>
              <a:ext uri="{FF2B5EF4-FFF2-40B4-BE49-F238E27FC236}">
                <a16:creationId xmlns:a16="http://schemas.microsoft.com/office/drawing/2014/main" id="{819EDF8E-4993-DF43-AC92-A1876F4BE15A}"/>
              </a:ext>
            </a:extLst>
          </p:cNvPr>
          <p:cNvPicPr>
            <a:picLocks noChangeAspect="1"/>
          </p:cNvPicPr>
          <p:nvPr/>
        </p:nvPicPr>
        <p:blipFill>
          <a:blip r:embed="rId4"/>
          <a:stretch>
            <a:fillRect/>
          </a:stretch>
        </p:blipFill>
        <p:spPr>
          <a:xfrm>
            <a:off x="8966319" y="2094514"/>
            <a:ext cx="2892700" cy="4093535"/>
          </a:xfrm>
          <a:prstGeom prst="rect">
            <a:avLst/>
          </a:prstGeom>
        </p:spPr>
      </p:pic>
    </p:spTree>
    <p:extLst>
      <p:ext uri="{BB962C8B-B14F-4D97-AF65-F5344CB8AC3E}">
        <p14:creationId xmlns:p14="http://schemas.microsoft.com/office/powerpoint/2010/main" val="351168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36" y="2621834"/>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5115884" y="2890391"/>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3716575" y="3751836"/>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4CB9869-23E5-194D-80BB-94E59EFC21CA}"/>
              </a:ext>
            </a:extLst>
          </p:cNvPr>
          <p:cNvPicPr>
            <a:picLocks noChangeAspect="1"/>
          </p:cNvPicPr>
          <p:nvPr/>
        </p:nvPicPr>
        <p:blipFill>
          <a:blip r:embed="rId3"/>
          <a:stretch>
            <a:fillRect/>
          </a:stretch>
        </p:blipFill>
        <p:spPr>
          <a:xfrm rot="5400000">
            <a:off x="8221772" y="2541178"/>
            <a:ext cx="3115705" cy="4409116"/>
          </a:xfrm>
          <a:prstGeom prst="rect">
            <a:avLst/>
          </a:prstGeom>
        </p:spPr>
      </p:pic>
    </p:spTree>
    <p:extLst>
      <p:ext uri="{BB962C8B-B14F-4D97-AF65-F5344CB8AC3E}">
        <p14:creationId xmlns:p14="http://schemas.microsoft.com/office/powerpoint/2010/main" val="279772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61F142-9FD5-2041-ADCE-5F425B5F409C}"/>
              </a:ext>
            </a:extLst>
          </p:cNvPr>
          <p:cNvPicPr>
            <a:picLocks noChangeAspect="1"/>
          </p:cNvPicPr>
          <p:nvPr/>
        </p:nvPicPr>
        <p:blipFill>
          <a:blip r:embed="rId2"/>
          <a:stretch>
            <a:fillRect/>
          </a:stretch>
        </p:blipFill>
        <p:spPr>
          <a:xfrm rot="16200000">
            <a:off x="5433491" y="52908"/>
            <a:ext cx="1325020"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0492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950720" y="590186"/>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407918" y="1839683"/>
            <a:ext cx="3797938" cy="4330892"/>
          </a:xfrm>
        </p:spPr>
        <p:txBody>
          <a:bodyPr>
            <a:normAutofit fontScale="55000" lnSpcReduction="20000"/>
          </a:bodyPr>
          <a:lstStyle/>
          <a:p>
            <a:pPr marL="0" indent="0">
              <a:lnSpc>
                <a:spcPct val="200000"/>
              </a:lnSpc>
              <a:buNone/>
            </a:pPr>
            <a:r>
              <a:rPr lang="en-US" dirty="0"/>
              <a:t>Watch </a:t>
            </a:r>
            <a:r>
              <a:rPr lang="en-US" dirty="0" err="1"/>
              <a:t>Mrs</a:t>
            </a:r>
            <a:r>
              <a:rPr lang="en-US" dirty="0"/>
              <a:t> Warwick’s video’s for the sound of the week. Brainstorm a list of words using the sound focus of the week on a piece of paper.</a:t>
            </a:r>
            <a:br>
              <a:rPr lang="en-US" dirty="0"/>
            </a:br>
            <a:r>
              <a:rPr lang="en-US" dirty="0"/>
              <a:t>YEAR 1</a:t>
            </a:r>
          </a:p>
          <a:p>
            <a:r>
              <a:rPr lang="en-AU" u="sng" dirty="0">
                <a:hlinkClick r:id="rId2"/>
              </a:rPr>
              <a:t>https://www.youtube.com/watch?v=xEmtdNS12GM</a:t>
            </a:r>
            <a:endParaRPr lang="en-AU" dirty="0"/>
          </a:p>
          <a:p>
            <a:r>
              <a:rPr lang="en-AU" u="sng" dirty="0">
                <a:hlinkClick r:id="rId3"/>
              </a:rPr>
              <a:t>https://www.youtube.com/watch?v=kX2nBTWLx2M</a:t>
            </a:r>
            <a:endParaRPr lang="en-AU" dirty="0"/>
          </a:p>
          <a:p>
            <a:r>
              <a:rPr lang="en-AU" u="sng" dirty="0">
                <a:hlinkClick r:id="rId4"/>
              </a:rPr>
              <a:t>https://www.youtube.com/watch?v=XhfvNF6T3TM&amp;feature=youtu.be</a:t>
            </a:r>
            <a:br>
              <a:rPr lang="en-US" dirty="0"/>
            </a:br>
            <a:r>
              <a:rPr lang="en-US" dirty="0"/>
              <a:t>YEAR 2</a:t>
            </a:r>
          </a:p>
          <a:p>
            <a:pPr marL="0" indent="0">
              <a:lnSpc>
                <a:spcPct val="200000"/>
              </a:lnSpc>
              <a:buNone/>
            </a:pPr>
            <a:r>
              <a:rPr lang="en-AU" u="sng" dirty="0">
                <a:hlinkClick r:id="rId5"/>
              </a:rPr>
              <a:t>https://www.youtube.com/watch?v=W8cY6zaw_ac</a:t>
            </a:r>
            <a:br>
              <a:rPr lang="en-US" dirty="0"/>
            </a:br>
            <a:endParaRPr lang="en-AU"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15" name="TextBox 14">
            <a:extLst>
              <a:ext uri="{FF2B5EF4-FFF2-40B4-BE49-F238E27FC236}">
                <a16:creationId xmlns:a16="http://schemas.microsoft.com/office/drawing/2014/main" id="{3919360B-1959-5843-85BD-1377B45B226A}"/>
              </a:ext>
            </a:extLst>
          </p:cNvPr>
          <p:cNvSpPr txBox="1"/>
          <p:nvPr/>
        </p:nvSpPr>
        <p:spPr>
          <a:xfrm>
            <a:off x="6096000" y="1384663"/>
            <a:ext cx="1428206" cy="369332"/>
          </a:xfrm>
          <a:prstGeom prst="rect">
            <a:avLst/>
          </a:prstGeom>
          <a:noFill/>
        </p:spPr>
        <p:txBody>
          <a:bodyPr wrap="square" rtlCol="0">
            <a:spAutoFit/>
          </a:bodyPr>
          <a:lstStyle/>
          <a:p>
            <a:pPr algn="ctr"/>
            <a:r>
              <a:rPr lang="en-US" dirty="0"/>
              <a:t>Year 1</a:t>
            </a:r>
          </a:p>
        </p:txBody>
      </p:sp>
      <p:sp>
        <p:nvSpPr>
          <p:cNvPr id="16" name="TextBox 15">
            <a:extLst>
              <a:ext uri="{FF2B5EF4-FFF2-40B4-BE49-F238E27FC236}">
                <a16:creationId xmlns:a16="http://schemas.microsoft.com/office/drawing/2014/main" id="{E1B87B52-244F-D047-AEA0-A7942E719645}"/>
              </a:ext>
            </a:extLst>
          </p:cNvPr>
          <p:cNvSpPr txBox="1"/>
          <p:nvPr/>
        </p:nvSpPr>
        <p:spPr>
          <a:xfrm>
            <a:off x="9379131" y="1384663"/>
            <a:ext cx="1619795" cy="369332"/>
          </a:xfrm>
          <a:prstGeom prst="rect">
            <a:avLst/>
          </a:prstGeom>
          <a:noFill/>
        </p:spPr>
        <p:txBody>
          <a:bodyPr wrap="square" rtlCol="0">
            <a:spAutoFit/>
          </a:bodyPr>
          <a:lstStyle/>
          <a:p>
            <a:pPr algn="ctr"/>
            <a:r>
              <a:rPr lang="en-US" dirty="0"/>
              <a:t>Year 2</a:t>
            </a:r>
          </a:p>
        </p:txBody>
      </p:sp>
      <p:pic>
        <p:nvPicPr>
          <p:cNvPr id="1025" name="Picture 1" descr="page2image10226944">
            <a:extLst>
              <a:ext uri="{FF2B5EF4-FFF2-40B4-BE49-F238E27FC236}">
                <a16:creationId xmlns:a16="http://schemas.microsoft.com/office/drawing/2014/main" id="{22BCC6EB-C4DC-8140-892A-E898299054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5344" y="1753995"/>
            <a:ext cx="3058117" cy="43276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image10325040">
            <a:extLst>
              <a:ext uri="{FF2B5EF4-FFF2-40B4-BE49-F238E27FC236}">
                <a16:creationId xmlns:a16="http://schemas.microsoft.com/office/drawing/2014/main" id="{24A2100C-9221-9A40-8288-DC25B551F6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0480" y="1699749"/>
            <a:ext cx="3258197" cy="461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487E67-389E-C14B-A446-FED858F6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312946" cy="6858000"/>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103952" y="714011"/>
            <a:ext cx="4683317" cy="666940"/>
          </a:xfrm>
        </p:spPr>
        <p:txBody>
          <a:bodyPr anchor="b">
            <a:normAutofit/>
          </a:bodyPr>
          <a:lstStyle/>
          <a:p>
            <a:r>
              <a:rPr lang="en-US" sz="4000" dirty="0"/>
              <a:t>KLA</a:t>
            </a:r>
            <a:r>
              <a:rPr lang="en-US" sz="4000" dirty="0">
                <a:solidFill>
                  <a:schemeClr val="bg1"/>
                </a:solidFill>
              </a:rPr>
              <a:t> </a:t>
            </a:r>
            <a:r>
              <a:rPr lang="en-US" sz="4000" dirty="0"/>
              <a:t>- SCIENCE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45286" y="1995055"/>
            <a:ext cx="5200650" cy="3695123"/>
          </a:xfrm>
        </p:spPr>
        <p:txBody>
          <a:bodyPr>
            <a:normAutofit fontScale="85000" lnSpcReduction="20000"/>
          </a:bodyPr>
          <a:lstStyle/>
          <a:p>
            <a:pPr marL="0" indent="0">
              <a:buNone/>
            </a:pPr>
            <a:r>
              <a:rPr lang="en-AU" dirty="0">
                <a:solidFill>
                  <a:schemeClr val="bg1"/>
                </a:solidFill>
              </a:rPr>
              <a:t>Watch the video about living things:</a:t>
            </a: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Https://www.youtube.com/watch?v=Gy60BqCnTG4</a:t>
            </a:r>
            <a:endParaRPr lang="en-AU" dirty="0">
              <a:solidFill>
                <a:schemeClr val="bg1"/>
              </a:solidFill>
            </a:endParaRPr>
          </a:p>
          <a:p>
            <a:pPr marL="0" indent="0">
              <a:buNone/>
            </a:pPr>
            <a:br>
              <a:rPr lang="en-AU" dirty="0">
                <a:solidFill>
                  <a:schemeClr val="bg1"/>
                </a:solidFill>
              </a:rPr>
            </a:br>
            <a:r>
              <a:rPr lang="en-AU" dirty="0">
                <a:solidFill>
                  <a:schemeClr val="bg1"/>
                </a:solidFill>
              </a:rPr>
              <a:t>What are living things? Be a detective in your house, backyard or at the local park and find 4 examples of living and non-living things in your house.</a:t>
            </a:r>
          </a:p>
          <a:p>
            <a:pPr marL="0" indent="0">
              <a:buNone/>
            </a:pPr>
            <a:br>
              <a:rPr lang="en-AU" dirty="0">
                <a:solidFill>
                  <a:schemeClr val="bg1"/>
                </a:solidFill>
              </a:rPr>
            </a:br>
            <a:r>
              <a:rPr lang="en-AU" dirty="0">
                <a:solidFill>
                  <a:schemeClr val="bg1"/>
                </a:solidFill>
              </a:rPr>
              <a:t>COMPLETE WORKSHEET</a:t>
            </a:r>
          </a:p>
        </p:txBody>
      </p:sp>
      <p:pic>
        <p:nvPicPr>
          <p:cNvPr id="8193" name="Picture 1" descr="page21image10329200">
            <a:extLst>
              <a:ext uri="{FF2B5EF4-FFF2-40B4-BE49-F238E27FC236}">
                <a16:creationId xmlns:a16="http://schemas.microsoft.com/office/drawing/2014/main" id="{A375F4EF-561A-7748-A3B3-2CFC59032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232" y="477304"/>
            <a:ext cx="3958351" cy="560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1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3420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THURSDAY 2ND SEPTEMBER 2021 – WEEK 8</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67625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GRAMMAR</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Worksheets</a:t>
            </a:r>
          </a:p>
          <a:p>
            <a:pPr marL="0" indent="0" algn="ctr">
              <a:buNone/>
            </a:pPr>
            <a:r>
              <a:rPr lang="en-US" b="1" dirty="0"/>
              <a:t>Final</a:t>
            </a:r>
            <a:br>
              <a:rPr lang="en-US" b="1" dirty="0"/>
            </a:br>
            <a:r>
              <a:rPr lang="en-US" dirty="0"/>
              <a:t>PDHPE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55363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595438" y="2375101"/>
            <a:ext cx="4188674" cy="3339128"/>
          </a:xfrm>
        </p:spPr>
        <p:txBody>
          <a:bodyPr>
            <a:normAutofit fontScale="62500" lnSpcReduction="20000"/>
          </a:bodyPr>
          <a:lstStyle/>
          <a:p>
            <a:pPr marL="0" indent="0">
              <a:buNone/>
            </a:pPr>
            <a:r>
              <a:rPr lang="en-AU" dirty="0"/>
              <a:t>The children write inside the outlines word ADJECTIVES in blue and read the adjectives in the snake. Then they read the sentences in the middle of the sheet. They choose one of the adjectives for each sentence and write it in the space. The adjectives can be used more than once.</a:t>
            </a:r>
          </a:p>
          <a:p>
            <a:pPr marL="0" indent="0">
              <a:buNone/>
            </a:pPr>
            <a:r>
              <a:rPr lang="en-AU" dirty="0"/>
              <a:t>Year 2 - Word Webs</a:t>
            </a:r>
          </a:p>
          <a:p>
            <a:pPr marL="0" indent="0">
              <a:buNone/>
            </a:pPr>
            <a:r>
              <a:rPr lang="en-AU" dirty="0"/>
              <a:t>We can make our writing more exciting by using more interesting words in our sentences. Look at the words in the web and write some other words that can be used instead of the word in the middle. E.g. sad= upset, miserable, lonely.</a:t>
            </a:r>
          </a:p>
          <a:p>
            <a:pPr marL="0" indent="0">
              <a:lnSpc>
                <a:spcPct val="200000"/>
              </a:lnSpc>
              <a:buNone/>
            </a:pPr>
            <a:endParaRPr lang="en-US"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 name="Picture 3">
            <a:extLst>
              <a:ext uri="{FF2B5EF4-FFF2-40B4-BE49-F238E27FC236}">
                <a16:creationId xmlns:a16="http://schemas.microsoft.com/office/drawing/2014/main" id="{E4B1539F-4707-9245-93F9-335D94C05813}"/>
              </a:ext>
            </a:extLst>
          </p:cNvPr>
          <p:cNvPicPr>
            <a:picLocks noChangeAspect="1"/>
          </p:cNvPicPr>
          <p:nvPr/>
        </p:nvPicPr>
        <p:blipFill>
          <a:blip r:embed="rId3"/>
          <a:stretch>
            <a:fillRect/>
          </a:stretch>
        </p:blipFill>
        <p:spPr>
          <a:xfrm>
            <a:off x="6728583" y="1116604"/>
            <a:ext cx="3733677" cy="5283625"/>
          </a:xfrm>
          <a:prstGeom prst="rect">
            <a:avLst/>
          </a:prstGeom>
        </p:spPr>
      </p:pic>
    </p:spTree>
    <p:extLst>
      <p:ext uri="{BB962C8B-B14F-4D97-AF65-F5344CB8AC3E}">
        <p14:creationId xmlns:p14="http://schemas.microsoft.com/office/powerpoint/2010/main" val="108661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863808" cy="3987119"/>
          </a:xfrm>
        </p:spPr>
        <p:txBody>
          <a:bodyPr>
            <a:normAutofit/>
          </a:bodyPr>
          <a:lstStyle/>
          <a:p>
            <a:pPr marL="0" indent="0">
              <a:lnSpc>
                <a:spcPct val="200000"/>
              </a:lnSpc>
              <a:buNone/>
            </a:pPr>
            <a:r>
              <a:rPr lang="en-US" dirty="0"/>
              <a:t>Read or get an adult to read ”The Lemonade Stand”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749B10-197B-B647-BBDC-1C00C942970E}"/>
              </a:ext>
            </a:extLst>
          </p:cNvPr>
          <p:cNvPicPr>
            <a:picLocks noChangeAspect="1"/>
          </p:cNvPicPr>
          <p:nvPr/>
        </p:nvPicPr>
        <p:blipFill>
          <a:blip r:embed="rId5"/>
          <a:stretch>
            <a:fillRect/>
          </a:stretch>
        </p:blipFill>
        <p:spPr>
          <a:xfrm rot="5400000">
            <a:off x="6203668" y="928239"/>
            <a:ext cx="3987117" cy="5642274"/>
          </a:xfrm>
          <a:prstGeom prst="rect">
            <a:avLst/>
          </a:prstGeom>
        </p:spPr>
      </p:pic>
    </p:spTree>
    <p:extLst>
      <p:ext uri="{BB962C8B-B14F-4D97-AF65-F5344CB8AC3E}">
        <p14:creationId xmlns:p14="http://schemas.microsoft.com/office/powerpoint/2010/main" val="79086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C764A8-7FEC-F446-AEB5-6A69EEA34E72}"/>
              </a:ext>
            </a:extLst>
          </p:cNvPr>
          <p:cNvPicPr>
            <a:picLocks noChangeAspect="1"/>
          </p:cNvPicPr>
          <p:nvPr/>
        </p:nvPicPr>
        <p:blipFill>
          <a:blip r:embed="rId2"/>
          <a:stretch>
            <a:fillRect/>
          </a:stretch>
        </p:blipFill>
        <p:spPr>
          <a:xfrm>
            <a:off x="6596" y="-14748"/>
            <a:ext cx="6719324"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834304" y="68604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1036800" y="534200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595438" y="1632455"/>
            <a:ext cx="5130482" cy="4741390"/>
          </a:xfrm>
        </p:spPr>
        <p:txBody>
          <a:bodyPr anchor="ctr">
            <a:normAutofit/>
          </a:bodyPr>
          <a:lstStyle/>
          <a:p>
            <a:pPr marL="0" indent="0">
              <a:lnSpc>
                <a:spcPct val="200000"/>
              </a:lnSpc>
              <a:buNone/>
            </a:pPr>
            <a:r>
              <a:rPr lang="en-US" sz="2000" dirty="0">
                <a:solidFill>
                  <a:schemeClr val="bg1"/>
                </a:solidFill>
              </a:rPr>
              <a:t>Procedural writing</a:t>
            </a:r>
          </a:p>
          <a:p>
            <a:pPr marL="0" indent="0">
              <a:buNone/>
            </a:pPr>
            <a:r>
              <a:rPr lang="en-AU" dirty="0">
                <a:solidFill>
                  <a:schemeClr val="bg1"/>
                </a:solidFill>
              </a:rPr>
              <a:t>Call someone special to you. Maybe a grandparent, family member or friend you haven’t seen in a while. On a piece of paper, write a procedural text of ‘how to make a phone call’. Remember to add a title, list of items you need and a method (instructions). Don’t forget to start each step with a verb!</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152" name="Picture 8" descr="page39image48688928">
            <a:extLst>
              <a:ext uri="{FF2B5EF4-FFF2-40B4-BE49-F238E27FC236}">
                <a16:creationId xmlns:a16="http://schemas.microsoft.com/office/drawing/2014/main" id="{EE34DF8A-33F0-D340-949E-481254B6122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0235"/>
          <a:stretch/>
        </p:blipFill>
        <p:spPr bwMode="auto">
          <a:xfrm>
            <a:off x="7311445" y="1458468"/>
            <a:ext cx="3696349" cy="469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DEB63-FECB-8847-9EAB-B70E115D79E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8501831"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7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4DFEC-F7DF-354D-941F-7A0201F2F15F}"/>
              </a:ext>
            </a:extLst>
          </p:cNvPr>
          <p:cNvPicPr>
            <a:picLocks noChangeAspect="1"/>
          </p:cNvPicPr>
          <p:nvPr/>
        </p:nvPicPr>
        <p:blipFill>
          <a:blip r:embed="rId2"/>
          <a:stretch>
            <a:fillRect/>
          </a:stretch>
        </p:blipFill>
        <p:spPr>
          <a:xfrm>
            <a:off x="0" y="0"/>
            <a:ext cx="720558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a:t>
            </a:r>
            <a:r>
              <a:rPr lang="en-US" sz="4000" dirty="0" err="1"/>
              <a:t>capa</a:t>
            </a:r>
            <a:r>
              <a:rPr lang="en-US" sz="4000" dirty="0"/>
              <a:t> (dance)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78070" y="2601398"/>
            <a:ext cx="6090766" cy="3959352"/>
          </a:xfrm>
        </p:spPr>
        <p:txBody>
          <a:bodyPr>
            <a:normAutofit/>
          </a:bodyPr>
          <a:lstStyle/>
          <a:p>
            <a:pPr marL="0" indent="0">
              <a:buNone/>
            </a:pPr>
            <a:r>
              <a:rPr lang="en-AU" dirty="0"/>
              <a:t>SALSA Dance Lesson 1</a:t>
            </a: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Https://www.youtube.com/watch?v=FdQ87SOfb7Y&amp;list=RDCMUCsJbboljkvAkxbnEu6w3nyg&amp;index=4</a:t>
            </a:r>
            <a:endParaRPr lang="en-AU" dirty="0">
              <a:solidFill>
                <a:schemeClr val="bg1"/>
              </a:solidFill>
            </a:endParaRPr>
          </a:p>
        </p:txBody>
      </p:sp>
      <p:pic>
        <p:nvPicPr>
          <p:cNvPr id="7176" name="Picture 8" descr="Floating Yogi by Julie Tennett on Dribbble">
            <a:extLst>
              <a:ext uri="{FF2B5EF4-FFF2-40B4-BE49-F238E27FC236}">
                <a16:creationId xmlns:a16="http://schemas.microsoft.com/office/drawing/2014/main" id="{62F8B09E-A746-5A4E-AF1C-513EA60761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9356" y="913070"/>
            <a:ext cx="335457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osmic Kids Yoga Disco | Hot Air Balloonin&amp;#39; on Make a GIF">
            <a:extLst>
              <a:ext uri="{FF2B5EF4-FFF2-40B4-BE49-F238E27FC236}">
                <a16:creationId xmlns:a16="http://schemas.microsoft.com/office/drawing/2014/main" id="{8B660E39-6B48-644A-ACD5-EB0913F711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05584" y="3572718"/>
            <a:ext cx="4986416" cy="280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55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65D0-276B-7E45-A846-36F88954644A}"/>
              </a:ext>
            </a:extLst>
          </p:cNvPr>
          <p:cNvSpPr>
            <a:spLocks noGrp="1"/>
          </p:cNvSpPr>
          <p:nvPr>
            <p:ph type="title"/>
          </p:nvPr>
        </p:nvSpPr>
        <p:spPr>
          <a:xfrm>
            <a:off x="1771891" y="762870"/>
            <a:ext cx="10241280" cy="1234440"/>
          </a:xfrm>
        </p:spPr>
        <p:txBody>
          <a:bodyPr/>
          <a:lstStyle/>
          <a:p>
            <a:r>
              <a:rPr lang="en-US" dirty="0"/>
              <a:t>Task 2</a:t>
            </a:r>
          </a:p>
        </p:txBody>
      </p:sp>
      <p:sp>
        <p:nvSpPr>
          <p:cNvPr id="6" name="Rectangle 5">
            <a:extLst>
              <a:ext uri="{FF2B5EF4-FFF2-40B4-BE49-F238E27FC236}">
                <a16:creationId xmlns:a16="http://schemas.microsoft.com/office/drawing/2014/main" id="{13B949C9-4B55-CA49-81E0-0DED7B71FEEA}"/>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6F605B-A780-5941-9C94-21B4233E8AB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7FFEC1-8A4E-3C40-932F-FED85A70F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9" name="TextBox 8">
            <a:extLst>
              <a:ext uri="{FF2B5EF4-FFF2-40B4-BE49-F238E27FC236}">
                <a16:creationId xmlns:a16="http://schemas.microsoft.com/office/drawing/2014/main" id="{3FCFD140-DB67-A140-8B26-0B5729645AC9}"/>
              </a:ext>
            </a:extLst>
          </p:cNvPr>
          <p:cNvSpPr txBox="1"/>
          <p:nvPr/>
        </p:nvSpPr>
        <p:spPr>
          <a:xfrm>
            <a:off x="1491175" y="2278966"/>
            <a:ext cx="3263705" cy="1294200"/>
          </a:xfrm>
          <a:prstGeom prst="rect">
            <a:avLst/>
          </a:prstGeom>
          <a:noFill/>
        </p:spPr>
        <p:txBody>
          <a:bodyPr wrap="square" rtlCol="0">
            <a:spAutoFit/>
          </a:bodyPr>
          <a:lstStyle/>
          <a:p>
            <a:pPr>
              <a:lnSpc>
                <a:spcPct val="150000"/>
              </a:lnSpc>
            </a:pPr>
            <a:r>
              <a:rPr lang="en-US" dirty="0"/>
              <a:t>Read or  get an adult to read ‘Mount Everest’ and answer the questions.</a:t>
            </a:r>
          </a:p>
        </p:txBody>
      </p:sp>
      <p:pic>
        <p:nvPicPr>
          <p:cNvPr id="2049" name="Picture 1" descr="page4image10223616">
            <a:extLst>
              <a:ext uri="{FF2B5EF4-FFF2-40B4-BE49-F238E27FC236}">
                <a16:creationId xmlns:a16="http://schemas.microsoft.com/office/drawing/2014/main" id="{989825AD-6084-AF4C-AD52-48B37AAC1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301101"/>
            <a:ext cx="7215909" cy="5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4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1B609-C2F9-BD46-ACD2-600089D4CCAE}"/>
              </a:ext>
            </a:extLst>
          </p:cNvPr>
          <p:cNvPicPr>
            <a:picLocks noChangeAspect="1"/>
          </p:cNvPicPr>
          <p:nvPr/>
        </p:nvPicPr>
        <p:blipFill>
          <a:blip r:embed="rId2"/>
          <a:stretch>
            <a:fillRect/>
          </a:stretch>
        </p:blipFill>
        <p:spPr>
          <a:xfrm>
            <a:off x="6596" y="-14748"/>
            <a:ext cx="4219964"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33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8E203C-E515-4A4E-8F9D-C02C401724BD}"/>
              </a:ext>
            </a:extLst>
          </p:cNvPr>
          <p:cNvPicPr>
            <a:picLocks noChangeAspect="1"/>
          </p:cNvPicPr>
          <p:nvPr/>
        </p:nvPicPr>
        <p:blipFill>
          <a:blip r:embed="rId2"/>
          <a:stretch>
            <a:fillRect/>
          </a:stretch>
        </p:blipFill>
        <p:spPr>
          <a:xfrm>
            <a:off x="-13794" y="0"/>
            <a:ext cx="4158361" cy="6858000"/>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r>
              <a:rPr lang="en-US" sz="1800" spc="750" dirty="0">
                <a:solidFill>
                  <a:schemeClr val="bg1"/>
                </a:solidFill>
              </a:rPr>
              <a:t> activities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MIXED</a:t>
            </a:r>
          </a:p>
        </p:txBody>
      </p:sp>
      <p:sp>
        <p:nvSpPr>
          <p:cNvPr id="7" name="TextBox 6">
            <a:extLst>
              <a:ext uri="{FF2B5EF4-FFF2-40B4-BE49-F238E27FC236}">
                <a16:creationId xmlns:a16="http://schemas.microsoft.com/office/drawing/2014/main" id="{B515D70D-725E-094F-9590-7145EAA877D7}"/>
              </a:ext>
            </a:extLst>
          </p:cNvPr>
          <p:cNvSpPr txBox="1"/>
          <p:nvPr/>
        </p:nvSpPr>
        <p:spPr>
          <a:xfrm>
            <a:off x="5045021"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122735" y="862377"/>
            <a:ext cx="1892595" cy="369332"/>
          </a:xfrm>
          <a:prstGeom prst="rect">
            <a:avLst/>
          </a:prstGeom>
          <a:noFill/>
        </p:spPr>
        <p:txBody>
          <a:bodyPr wrap="square" rtlCol="0">
            <a:spAutoFit/>
          </a:bodyPr>
          <a:lstStyle/>
          <a:p>
            <a:r>
              <a:rPr lang="en-US" dirty="0"/>
              <a:t>Year 2</a:t>
            </a:r>
          </a:p>
        </p:txBody>
      </p:sp>
      <p:pic>
        <p:nvPicPr>
          <p:cNvPr id="6" name="Picture 5">
            <a:extLst>
              <a:ext uri="{FF2B5EF4-FFF2-40B4-BE49-F238E27FC236}">
                <a16:creationId xmlns:a16="http://schemas.microsoft.com/office/drawing/2014/main" id="{A934ACFF-1800-8541-8F45-1E8B318030D0}"/>
              </a:ext>
            </a:extLst>
          </p:cNvPr>
          <p:cNvPicPr>
            <a:picLocks noChangeAspect="1"/>
          </p:cNvPicPr>
          <p:nvPr/>
        </p:nvPicPr>
        <p:blipFill>
          <a:blip r:embed="rId3"/>
          <a:stretch>
            <a:fillRect/>
          </a:stretch>
        </p:blipFill>
        <p:spPr>
          <a:xfrm rot="5400000">
            <a:off x="5099351" y="726109"/>
            <a:ext cx="3095047" cy="4379882"/>
          </a:xfrm>
          <a:prstGeom prst="rect">
            <a:avLst/>
          </a:prstGeom>
        </p:spPr>
      </p:pic>
      <p:pic>
        <p:nvPicPr>
          <p:cNvPr id="9" name="Picture 8">
            <a:extLst>
              <a:ext uri="{FF2B5EF4-FFF2-40B4-BE49-F238E27FC236}">
                <a16:creationId xmlns:a16="http://schemas.microsoft.com/office/drawing/2014/main" id="{B1FA2D78-1E32-2540-8FB8-4DEABEB1FD53}"/>
              </a:ext>
            </a:extLst>
          </p:cNvPr>
          <p:cNvPicPr>
            <a:picLocks noChangeAspect="1"/>
          </p:cNvPicPr>
          <p:nvPr/>
        </p:nvPicPr>
        <p:blipFill>
          <a:blip r:embed="rId4"/>
          <a:stretch>
            <a:fillRect/>
          </a:stretch>
        </p:blipFill>
        <p:spPr>
          <a:xfrm>
            <a:off x="8717916" y="1368526"/>
            <a:ext cx="3474084" cy="4916267"/>
          </a:xfrm>
          <a:prstGeom prst="rect">
            <a:avLst/>
          </a:prstGeom>
        </p:spPr>
      </p:pic>
    </p:spTree>
    <p:extLst>
      <p:ext uri="{BB962C8B-B14F-4D97-AF65-F5344CB8AC3E}">
        <p14:creationId xmlns:p14="http://schemas.microsoft.com/office/powerpoint/2010/main" val="354658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61C5F4-6E23-CB41-83AC-E968CA3E0695}"/>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43207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a:bodyPr>
          <a:lstStyle/>
          <a:p>
            <a:pPr marL="0" indent="0">
              <a:buNone/>
            </a:pPr>
            <a:r>
              <a:rPr lang="en-AU" dirty="0">
                <a:solidFill>
                  <a:schemeClr val="bg1"/>
                </a:solidFill>
              </a:rPr>
              <a:t>Water Safety</a:t>
            </a:r>
          </a:p>
          <a:p>
            <a:pPr marL="0" indent="0">
              <a:buNone/>
            </a:pPr>
            <a:r>
              <a:rPr lang="en-AU" dirty="0">
                <a:solidFill>
                  <a:schemeClr val="bg1"/>
                </a:solidFill>
              </a:rPr>
              <a:t>As the weather gets warmer the beach is a fun place to go with your family. When around water it is important to keep an eye out for dangers and make sure you keep yourself safe and listen to the adults looking after you. Watch the following video for beach safety tips and then complete the activities provided.</a:t>
            </a: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Https://www.youtube.com/watch?v=gxxWWiGPb0E</a:t>
            </a:r>
            <a:endParaRPr lang="en-AU" dirty="0">
              <a:solidFill>
                <a:schemeClr val="bg1"/>
              </a:solidFill>
            </a:endParaRPr>
          </a:p>
          <a:p>
            <a:pPr marL="0" indent="0">
              <a:buNone/>
            </a:pPr>
            <a:endParaRPr lang="en-US" dirty="0">
              <a:highlight>
                <a:srgbClr val="FFFF00"/>
              </a:highlight>
            </a:endParaRPr>
          </a:p>
        </p:txBody>
      </p:sp>
    </p:spTree>
    <p:extLst>
      <p:ext uri="{BB962C8B-B14F-4D97-AF65-F5344CB8AC3E}">
        <p14:creationId xmlns:p14="http://schemas.microsoft.com/office/powerpoint/2010/main" val="217860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8DB99A-6202-A145-A118-40CD14DC52CA}"/>
              </a:ext>
            </a:extLst>
          </p:cNvPr>
          <p:cNvPicPr>
            <a:picLocks noChangeAspect="1"/>
          </p:cNvPicPr>
          <p:nvPr/>
        </p:nvPicPr>
        <p:blipFill>
          <a:blip r:embed="rId2"/>
          <a:stretch>
            <a:fillRect/>
          </a:stretch>
        </p:blipFill>
        <p:spPr>
          <a:xfrm>
            <a:off x="1327376" y="-1"/>
            <a:ext cx="4436504" cy="6278213"/>
          </a:xfrm>
          <a:prstGeom prst="rect">
            <a:avLst/>
          </a:prstGeom>
        </p:spPr>
      </p:pic>
      <p:pic>
        <p:nvPicPr>
          <p:cNvPr id="4" name="Picture 3">
            <a:extLst>
              <a:ext uri="{FF2B5EF4-FFF2-40B4-BE49-F238E27FC236}">
                <a16:creationId xmlns:a16="http://schemas.microsoft.com/office/drawing/2014/main" id="{30F66266-3769-3147-B7FC-6E5480332104}"/>
              </a:ext>
            </a:extLst>
          </p:cNvPr>
          <p:cNvPicPr>
            <a:picLocks noChangeAspect="1"/>
          </p:cNvPicPr>
          <p:nvPr/>
        </p:nvPicPr>
        <p:blipFill>
          <a:blip r:embed="rId3"/>
          <a:stretch>
            <a:fillRect/>
          </a:stretch>
        </p:blipFill>
        <p:spPr>
          <a:xfrm>
            <a:off x="6214533" y="142595"/>
            <a:ext cx="4234972" cy="5993020"/>
          </a:xfrm>
          <a:prstGeom prst="rect">
            <a:avLst/>
          </a:prstGeom>
        </p:spPr>
      </p:pic>
    </p:spTree>
    <p:extLst>
      <p:ext uri="{BB962C8B-B14F-4D97-AF65-F5344CB8AC3E}">
        <p14:creationId xmlns:p14="http://schemas.microsoft.com/office/powerpoint/2010/main" val="2684584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3</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RD</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SEPTEMBER 2021 – WEEK 8</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73912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200150" y="1130430"/>
            <a:ext cx="10584180" cy="5285232"/>
          </a:xfrm>
        </p:spPr>
        <p:txBody>
          <a:bodyPr>
            <a:normAutofit/>
          </a:bodyPr>
          <a:lstStyle/>
          <a:p>
            <a:pPr marL="0" indent="0" algn="ctr">
              <a:buNone/>
            </a:pPr>
            <a:r>
              <a:rPr lang="en-US" b="1" dirty="0"/>
              <a:t>WELL BEING FRIDAY!!</a:t>
            </a:r>
          </a:p>
          <a:p>
            <a:pPr marL="0" indent="0" algn="ctr">
              <a:buNone/>
            </a:pPr>
            <a:r>
              <a:rPr lang="en-US" b="1" dirty="0"/>
              <a:t>To focus on our well being and unplugging from technology, today is a tech free day. Choose activities from the Friday grid. Submit photos of what you have done to our school Facebook page NOT DOJO.</a:t>
            </a:r>
          </a:p>
          <a:p>
            <a:pPr marL="0" indent="0" algn="ctr">
              <a:buNone/>
            </a:pPr>
            <a:endParaRPr lang="en-US" b="1" dirty="0"/>
          </a:p>
          <a:p>
            <a:pPr marL="0" indent="0" algn="ctr">
              <a:buNone/>
            </a:pP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482" name="Picture 2" descr="Stop trying to be happy | What happy actually means | Rachel Ziv writer">
            <a:extLst>
              <a:ext uri="{FF2B5EF4-FFF2-40B4-BE49-F238E27FC236}">
                <a16:creationId xmlns:a16="http://schemas.microsoft.com/office/drawing/2014/main" id="{93114D96-C167-F547-9221-D1FC19DF5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725" y="2983795"/>
            <a:ext cx="4365674" cy="32742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9171FB7D-31E0-9342-9709-B61C37032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399" y="2972923"/>
            <a:ext cx="3395170" cy="339517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CB9DAE2E-A5AE-5548-BAC4-D96F4A738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190" y="3429000"/>
            <a:ext cx="3523279" cy="250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2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66C9-FFFB-8641-B226-406AB320AB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D99DC-3835-8C4C-BDBA-DA293EDAA7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E8D8FC7-8920-4B4A-89E1-1037E00DE8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5262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a:bodyPr>
          <a:lstStyle/>
          <a:p>
            <a:pPr marL="0" indent="0">
              <a:buNone/>
            </a:pPr>
            <a:r>
              <a:rPr lang="en-AU" dirty="0">
                <a:solidFill>
                  <a:schemeClr val="bg1"/>
                </a:solidFill>
              </a:rPr>
              <a:t>Fundamental Movement Skills </a:t>
            </a:r>
          </a:p>
          <a:p>
            <a:pPr marL="0" indent="0">
              <a:buNone/>
            </a:pPr>
            <a:r>
              <a:rPr lang="en-AU" u="sng" dirty="0">
                <a:solidFill>
                  <a:schemeClr val="bg1"/>
                </a:solidFill>
                <a:hlinkClick r:id="rId3">
                  <a:extLst>
                    <a:ext uri="{A12FA001-AC4F-418D-AE19-62706E023703}">
                      <ahyp:hlinkClr xmlns:ahyp="http://schemas.microsoft.com/office/drawing/2018/hyperlinkcolor" val="tx"/>
                    </a:ext>
                  </a:extLst>
                </a:hlinkClick>
              </a:rPr>
              <a:t>https://www.youtube.com/channel/UCFI8inXSYttI8PVkEcSuD7g</a:t>
            </a:r>
            <a:endParaRPr lang="en-AU" dirty="0">
              <a:solidFill>
                <a:schemeClr val="bg1"/>
              </a:solidFill>
            </a:endParaRPr>
          </a:p>
          <a:p>
            <a:pPr marL="0" indent="0">
              <a:buNone/>
            </a:pPr>
            <a:endParaRPr lang="en-US" dirty="0">
              <a:highlight>
                <a:srgbClr val="FFFF00"/>
              </a:highlight>
            </a:endParaRPr>
          </a:p>
        </p:txBody>
      </p:sp>
    </p:spTree>
    <p:extLst>
      <p:ext uri="{BB962C8B-B14F-4D97-AF65-F5344CB8AC3E}">
        <p14:creationId xmlns:p14="http://schemas.microsoft.com/office/powerpoint/2010/main" val="122296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Week!</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17266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691503" y="1270454"/>
            <a:ext cx="3319895" cy="751778"/>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267790" y="1903826"/>
            <a:ext cx="4710607" cy="2434408"/>
          </a:xfrm>
        </p:spPr>
        <p:txBody>
          <a:bodyPr anchor="ctr">
            <a:normAutofit/>
          </a:bodyPr>
          <a:lstStyle/>
          <a:p>
            <a:pPr marL="0" indent="0">
              <a:lnSpc>
                <a:spcPct val="200000"/>
              </a:lnSpc>
              <a:buNone/>
            </a:pPr>
            <a:r>
              <a:rPr lang="en-US" sz="2000" dirty="0">
                <a:solidFill>
                  <a:schemeClr val="bg1"/>
                </a:solidFill>
              </a:rPr>
              <a:t>Using the prompt, create an imaginative story of your own. Remember to tell us who is in the story, where they are, what they are doing and try to include a problem and solution!</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cxnSp>
        <p:nvCxnSpPr>
          <p:cNvPr id="6" name="Straight Arrow Connector 5">
            <a:extLst>
              <a:ext uri="{FF2B5EF4-FFF2-40B4-BE49-F238E27FC236}">
                <a16:creationId xmlns:a16="http://schemas.microsoft.com/office/drawing/2014/main" id="{D6E82938-9D34-E84C-BD12-C3A702AEA262}"/>
              </a:ext>
            </a:extLst>
          </p:cNvPr>
          <p:cNvCxnSpPr/>
          <p:nvPr/>
        </p:nvCxnSpPr>
        <p:spPr>
          <a:xfrm flipV="1">
            <a:off x="5433633" y="4589594"/>
            <a:ext cx="1348167" cy="70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915E9426-012D-B84A-B699-3AE1409578B4}"/>
              </a:ext>
            </a:extLst>
          </p:cNvPr>
          <p:cNvSpPr/>
          <p:nvPr/>
        </p:nvSpPr>
        <p:spPr>
          <a:xfrm rot="205616">
            <a:off x="824898" y="4374080"/>
            <a:ext cx="5799110" cy="250100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CC80F62-8BA8-484A-BC44-51755CC0F956}"/>
              </a:ext>
            </a:extLst>
          </p:cNvPr>
          <p:cNvSpPr txBox="1"/>
          <p:nvPr/>
        </p:nvSpPr>
        <p:spPr>
          <a:xfrm>
            <a:off x="2163662" y="4719000"/>
            <a:ext cx="4441245" cy="1358064"/>
          </a:xfrm>
          <a:prstGeom prst="rect">
            <a:avLst/>
          </a:prstGeom>
          <a:noFill/>
          <a:ln>
            <a:noFill/>
          </a:ln>
        </p:spPr>
        <p:txBody>
          <a:bodyPr wrap="square" rtlCol="0">
            <a:spAutoFit/>
          </a:bodyPr>
          <a:lstStyle/>
          <a:p>
            <a:pPr fontAlgn="base">
              <a:lnSpc>
                <a:spcPct val="150000"/>
              </a:lnSpc>
            </a:pPr>
            <a:r>
              <a:rPr lang="en-AU" sz="1400" dirty="0">
                <a:latin typeface="Times" pitchFamily="2" charset="0"/>
              </a:rPr>
              <a:t>What’s happening here?</a:t>
            </a:r>
          </a:p>
          <a:p>
            <a:pPr fontAlgn="base">
              <a:lnSpc>
                <a:spcPct val="150000"/>
              </a:lnSpc>
            </a:pPr>
            <a:r>
              <a:rPr lang="en-AU" sz="1400" dirty="0">
                <a:latin typeface="Times" pitchFamily="2" charset="0"/>
              </a:rPr>
              <a:t>Who is in your story?</a:t>
            </a:r>
          </a:p>
          <a:p>
            <a:pPr fontAlgn="base">
              <a:lnSpc>
                <a:spcPct val="150000"/>
              </a:lnSpc>
            </a:pPr>
            <a:r>
              <a:rPr lang="en-AU" sz="1400" dirty="0">
                <a:latin typeface="Times" pitchFamily="2" charset="0"/>
              </a:rPr>
              <a:t>What are they doing?</a:t>
            </a:r>
          </a:p>
          <a:p>
            <a:pPr fontAlgn="base">
              <a:lnSpc>
                <a:spcPct val="150000"/>
              </a:lnSpc>
            </a:pPr>
            <a:r>
              <a:rPr lang="en-AU" sz="1400" dirty="0">
                <a:latin typeface="Times" pitchFamily="2" charset="0"/>
              </a:rPr>
              <a:t>What is the problem? How is it fixed?</a:t>
            </a:r>
          </a:p>
        </p:txBody>
      </p:sp>
      <p:pic>
        <p:nvPicPr>
          <p:cNvPr id="17" name="Picture 16" descr="Creative Writing Revision: - Boucher&amp;#39;s Bulletin Board">
            <a:extLst>
              <a:ext uri="{FF2B5EF4-FFF2-40B4-BE49-F238E27FC236}">
                <a16:creationId xmlns:a16="http://schemas.microsoft.com/office/drawing/2014/main" id="{9CA6C696-D94A-B642-B96D-D34900C7FD6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95196" y="1548221"/>
            <a:ext cx="4441471" cy="4361507"/>
          </a:xfrm>
          <a:prstGeom prst="rect">
            <a:avLst/>
          </a:prstGeom>
          <a:noFill/>
          <a:ln>
            <a:noFill/>
          </a:ln>
        </p:spPr>
      </p:pic>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“w” in your handwriting books. </a:t>
            </a:r>
          </a:p>
          <a:p>
            <a:r>
              <a:rPr lang="en-AU" u="sng" dirty="0">
                <a:hlinkClick r:id="rId2"/>
              </a:rPr>
              <a:t>https://www.youtube.com/watch?v=ehD07O599mI</a:t>
            </a:r>
            <a:endParaRPr lang="en-AU"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03333" y="3429000"/>
            <a:ext cx="2956109" cy="24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484525" y="5550194"/>
            <a:ext cx="8377682"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{AD88AE9C-4B14-EE43-AC87-98A8EC2B580E}tf16401378</Template>
  <TotalTime>1792</TotalTime>
  <Words>1528</Words>
  <Application>Microsoft Macintosh PowerPoint</Application>
  <PresentationFormat>Widescreen</PresentationFormat>
  <Paragraphs>175</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Gill Sans Ultra Bold</vt:lpstr>
      <vt:lpstr>Marker Felt Thin</vt:lpstr>
      <vt:lpstr>Marker Felt Thin</vt:lpstr>
      <vt:lpstr>Neue Haas Grotesk Text Pro</vt:lpstr>
      <vt:lpstr>Times</vt:lpstr>
      <vt:lpstr>Tw Cen MT</vt:lpstr>
      <vt:lpstr>GradientRiseVTI</vt:lpstr>
      <vt:lpstr>STAGE 1</vt:lpstr>
      <vt:lpstr>Good morning</vt:lpstr>
      <vt:lpstr>WHATS ON TODAY?</vt:lpstr>
      <vt:lpstr>Task 1</vt:lpstr>
      <vt:lpstr>Task 2</vt:lpstr>
      <vt:lpstr>Crunch n’ sip</vt:lpstr>
      <vt:lpstr>Task 3</vt:lpstr>
      <vt:lpstr>Task 4</vt:lpstr>
      <vt:lpstr>Recess break (30 minutes)</vt:lpstr>
      <vt:lpstr>Mathematics</vt:lpstr>
      <vt:lpstr>Task 2  Complete the worksheets and then do 3 activities on mathletics or studyladder.</vt:lpstr>
      <vt:lpstr>Lunch break (40 minutes)</vt:lpstr>
      <vt:lpstr>KLA - geography</vt:lpstr>
      <vt:lpstr>END OF DAY!</vt:lpstr>
      <vt:lpstr>Good morning</vt:lpstr>
      <vt:lpstr>WHATS ON TODAY?</vt:lpstr>
      <vt:lpstr>Task 1</vt:lpstr>
      <vt:lpstr>PowerPoint Presentation</vt:lpstr>
      <vt:lpstr>Task 2</vt:lpstr>
      <vt:lpstr>Crunch n’ sip</vt:lpstr>
      <vt:lpstr>Task 3</vt:lpstr>
      <vt:lpstr>Recess break (30 minutes)</vt:lpstr>
      <vt:lpstr>Mathematics</vt:lpstr>
      <vt:lpstr>Task 2   Then complete 3 activities on studyladder or mathletic.</vt:lpstr>
      <vt:lpstr>Lunch break (40 minutes)</vt:lpstr>
      <vt:lpstr>library</vt:lpstr>
      <vt:lpstr>END OF DAY!</vt:lpstr>
      <vt:lpstr>Good morning</vt:lpstr>
      <vt:lpstr>WHATS ON TODAY?</vt:lpstr>
      <vt:lpstr>Task 1</vt:lpstr>
      <vt:lpstr>Task 2</vt:lpstr>
      <vt:lpstr>Crunch n’ sip</vt:lpstr>
      <vt:lpstr>Task 3</vt:lpstr>
      <vt:lpstr>Task 4</vt:lpstr>
      <vt:lpstr>Recess break (30 minutes)</vt:lpstr>
      <vt:lpstr>Mathematics</vt:lpstr>
      <vt:lpstr>Task 2</vt:lpstr>
      <vt:lpstr>fitness</vt:lpstr>
      <vt:lpstr>Lunch break (40 minutes)</vt:lpstr>
      <vt:lpstr>KLA - SCIENCE</vt:lpstr>
      <vt:lpstr>END OF DAY!</vt:lpstr>
      <vt:lpstr>Good morning</vt:lpstr>
      <vt:lpstr>WHATS ON TODAY?</vt:lpstr>
      <vt:lpstr>Task 1</vt:lpstr>
      <vt:lpstr>Task 2</vt:lpstr>
      <vt:lpstr>Crunch n’ sip</vt:lpstr>
      <vt:lpstr>Task 3</vt:lpstr>
      <vt:lpstr>Recess break (30 minutes)</vt:lpstr>
      <vt:lpstr>KLA – capa (dance)</vt:lpstr>
      <vt:lpstr>Mathematics</vt:lpstr>
      <vt:lpstr>Task 2  Then complete 3 studyladder or mathletics activities</vt:lpstr>
      <vt:lpstr>Lunch break (40 minutes)</vt:lpstr>
      <vt:lpstr>KLA - PDHPE</vt:lpstr>
      <vt:lpstr>PowerPoint Presentation</vt:lpstr>
      <vt:lpstr>END OF DAY!</vt:lpstr>
      <vt:lpstr>Good morning</vt:lpstr>
      <vt:lpstr>WHATS ON TODAY?</vt:lpstr>
      <vt:lpstr>PowerPoint Presentation</vt:lpstr>
      <vt:lpstr>KLA - PDHPE</vt:lpstr>
      <vt:lpstr>END OF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75</cp:revision>
  <dcterms:created xsi:type="dcterms:W3CDTF">2021-07-14T22:49:25Z</dcterms:created>
  <dcterms:modified xsi:type="dcterms:W3CDTF">2021-08-29T05:51:04Z</dcterms:modified>
</cp:coreProperties>
</file>