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44" r:id="rId2"/>
    <p:sldId id="264" r:id="rId3"/>
    <p:sldId id="257" r:id="rId4"/>
    <p:sldId id="258" r:id="rId5"/>
    <p:sldId id="343" r:id="rId6"/>
    <p:sldId id="260" r:id="rId7"/>
    <p:sldId id="261" r:id="rId8"/>
    <p:sldId id="259" r:id="rId9"/>
    <p:sldId id="262" r:id="rId10"/>
    <p:sldId id="263" r:id="rId11"/>
    <p:sldId id="265" r:id="rId12"/>
    <p:sldId id="267" r:id="rId13"/>
    <p:sldId id="268" r:id="rId14"/>
    <p:sldId id="342" r:id="rId15"/>
    <p:sldId id="283" r:id="rId16"/>
    <p:sldId id="284" r:id="rId17"/>
    <p:sldId id="285" r:id="rId18"/>
    <p:sldId id="286" r:id="rId19"/>
    <p:sldId id="287" r:id="rId20"/>
    <p:sldId id="288" r:id="rId21"/>
    <p:sldId id="346" r:id="rId22"/>
    <p:sldId id="290" r:id="rId23"/>
    <p:sldId id="291" r:id="rId24"/>
    <p:sldId id="292" r:id="rId25"/>
    <p:sldId id="293" r:id="rId26"/>
    <p:sldId id="294" r:id="rId27"/>
    <p:sldId id="295" r:id="rId28"/>
    <p:sldId id="297" r:id="rId29"/>
    <p:sldId id="298" r:id="rId30"/>
    <p:sldId id="299" r:id="rId31"/>
    <p:sldId id="300" r:id="rId32"/>
    <p:sldId id="301" r:id="rId33"/>
    <p:sldId id="302" r:id="rId34"/>
    <p:sldId id="348" r:id="rId35"/>
    <p:sldId id="303" r:id="rId36"/>
    <p:sldId id="304" r:id="rId37"/>
    <p:sldId id="305" r:id="rId38"/>
    <p:sldId id="306" r:id="rId39"/>
    <p:sldId id="307" r:id="rId40"/>
    <p:sldId id="308" r:id="rId41"/>
    <p:sldId id="341" r:id="rId42"/>
    <p:sldId id="311" r:id="rId43"/>
    <p:sldId id="312" r:id="rId44"/>
    <p:sldId id="313" r:id="rId45"/>
    <p:sldId id="314" r:id="rId46"/>
    <p:sldId id="315" r:id="rId47"/>
    <p:sldId id="316" r:id="rId48"/>
    <p:sldId id="317" r:id="rId49"/>
    <p:sldId id="351" r:id="rId50"/>
    <p:sldId id="318" r:id="rId51"/>
    <p:sldId id="319" r:id="rId52"/>
    <p:sldId id="321" r:id="rId53"/>
    <p:sldId id="322" r:id="rId54"/>
    <p:sldId id="349" r:id="rId55"/>
    <p:sldId id="340" r:id="rId56"/>
    <p:sldId id="325" r:id="rId57"/>
    <p:sldId id="326" r:id="rId58"/>
    <p:sldId id="33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9E00"/>
    <a:srgbClr val="C89601"/>
    <a:srgbClr val="185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29"/>
  </p:normalViewPr>
  <p:slideViewPr>
    <p:cSldViewPr snapToGrid="0" snapToObjects="1">
      <p:cViewPr varScale="1">
        <p:scale>
          <a:sx n="93" d="100"/>
          <a:sy n="93" d="100"/>
        </p:scale>
        <p:origin x="216"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49CA8-51AC-4DF2-8FDD-AE1DC58BD318}"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n-US"/>
        </a:p>
      </dgm:t>
    </dgm:pt>
    <dgm:pt modelId="{875123DA-1999-413F-856E-4910292C78FA}">
      <dgm:prSet custT="1"/>
      <dgm:spPr/>
      <dgm:t>
        <a:bodyPr/>
        <a:lstStyle/>
        <a:p>
          <a:r>
            <a:rPr lang="en-US" sz="3200" dirty="0">
              <a:solidFill>
                <a:schemeClr val="bg1"/>
              </a:solidFill>
            </a:rPr>
            <a:t>Silent reading</a:t>
          </a:r>
        </a:p>
      </dgm:t>
    </dgm:pt>
    <dgm:pt modelId="{ACA5F0DC-C513-4BD3-B6BA-E37AD723B253}" type="parTrans" cxnId="{8F49C1B3-5534-45BA-8BAA-2F242DB9DC4D}">
      <dgm:prSet/>
      <dgm:spPr/>
      <dgm:t>
        <a:bodyPr/>
        <a:lstStyle/>
        <a:p>
          <a:endParaRPr lang="en-US"/>
        </a:p>
      </dgm:t>
    </dgm:pt>
    <dgm:pt modelId="{7C129EB0-644D-4856-B624-528191C50F5F}" type="sibTrans" cxnId="{8F49C1B3-5534-45BA-8BAA-2F242DB9DC4D}">
      <dgm:prSet/>
      <dgm:spPr/>
      <dgm:t>
        <a:bodyPr/>
        <a:lstStyle/>
        <a:p>
          <a:endParaRPr lang="en-US"/>
        </a:p>
      </dgm:t>
    </dgm:pt>
    <dgm:pt modelId="{3D95672A-1EAB-4651-8B44-A0B15788A5A5}">
      <dgm:prSet custT="1"/>
      <dgm:spPr/>
      <dgm:t>
        <a:bodyPr/>
        <a:lstStyle/>
        <a:p>
          <a:r>
            <a:rPr lang="en-US" sz="3200" dirty="0"/>
            <a:t>Choose one or two activities to complete each week from the NEW library activity grid. </a:t>
          </a:r>
        </a:p>
      </dgm:t>
    </dgm:pt>
    <dgm:pt modelId="{A29C2A7F-4B52-45B7-B1A1-283D7F5A4A27}" type="sibTrans" cxnId="{6300F46E-891E-4EDA-B8FF-6CE945CB85F5}">
      <dgm:prSet/>
      <dgm:spPr/>
      <dgm:t>
        <a:bodyPr/>
        <a:lstStyle/>
        <a:p>
          <a:endParaRPr lang="en-US"/>
        </a:p>
      </dgm:t>
    </dgm:pt>
    <dgm:pt modelId="{6BD68D3C-844A-456E-B419-2B02CB17329C}" type="parTrans" cxnId="{6300F46E-891E-4EDA-B8FF-6CE945CB85F5}">
      <dgm:prSet/>
      <dgm:spPr/>
      <dgm:t>
        <a:bodyPr/>
        <a:lstStyle/>
        <a:p>
          <a:endParaRPr lang="en-US"/>
        </a:p>
      </dgm:t>
    </dgm:pt>
    <dgm:pt modelId="{773B8D1B-1284-8B4F-824A-328EE4A59333}" type="pres">
      <dgm:prSet presAssocID="{3CB49CA8-51AC-4DF2-8FDD-AE1DC58BD318}" presName="linear" presStyleCnt="0">
        <dgm:presLayoutVars>
          <dgm:animLvl val="lvl"/>
          <dgm:resizeHandles val="exact"/>
        </dgm:presLayoutVars>
      </dgm:prSet>
      <dgm:spPr/>
    </dgm:pt>
    <dgm:pt modelId="{0D2557FB-B533-A443-8485-69C7359F5B7D}" type="pres">
      <dgm:prSet presAssocID="{875123DA-1999-413F-856E-4910292C78FA}" presName="parentText" presStyleLbl="node1" presStyleIdx="0" presStyleCnt="2" custScaleY="191930" custLinFactY="-3554" custLinFactNeighborX="9895" custLinFactNeighborY="-100000">
        <dgm:presLayoutVars>
          <dgm:chMax val="0"/>
          <dgm:bulletEnabled val="1"/>
        </dgm:presLayoutVars>
      </dgm:prSet>
      <dgm:spPr/>
    </dgm:pt>
    <dgm:pt modelId="{1702177A-5F49-D646-A600-E3DCAE3BB09B}" type="pres">
      <dgm:prSet presAssocID="{7C129EB0-644D-4856-B624-528191C50F5F}" presName="spacer" presStyleCnt="0"/>
      <dgm:spPr/>
    </dgm:pt>
    <dgm:pt modelId="{0F687B90-D5B4-6F47-80FD-5E4607B4843B}" type="pres">
      <dgm:prSet presAssocID="{3D95672A-1EAB-4651-8B44-A0B15788A5A5}" presName="parentText" presStyleLbl="node1" presStyleIdx="1" presStyleCnt="2" custScaleY="200044" custLinFactY="129095" custLinFactNeighborY="200000">
        <dgm:presLayoutVars>
          <dgm:chMax val="0"/>
          <dgm:bulletEnabled val="1"/>
        </dgm:presLayoutVars>
      </dgm:prSet>
      <dgm:spPr/>
    </dgm:pt>
  </dgm:ptLst>
  <dgm:cxnLst>
    <dgm:cxn modelId="{66ED8F39-2BA6-EF46-B109-F47F1DFBED52}" type="presOf" srcId="{3CB49CA8-51AC-4DF2-8FDD-AE1DC58BD318}" destId="{773B8D1B-1284-8B4F-824A-328EE4A59333}" srcOrd="0" destOrd="0" presId="urn:microsoft.com/office/officeart/2005/8/layout/vList2"/>
    <dgm:cxn modelId="{6300F46E-891E-4EDA-B8FF-6CE945CB85F5}" srcId="{3CB49CA8-51AC-4DF2-8FDD-AE1DC58BD318}" destId="{3D95672A-1EAB-4651-8B44-A0B15788A5A5}" srcOrd="1" destOrd="0" parTransId="{6BD68D3C-844A-456E-B419-2B02CB17329C}" sibTransId="{A29C2A7F-4B52-45B7-B1A1-283D7F5A4A27}"/>
    <dgm:cxn modelId="{06D5DDA6-EEB3-7143-B7A9-BC1AA2F1D3DA}" type="presOf" srcId="{3D95672A-1EAB-4651-8B44-A0B15788A5A5}" destId="{0F687B90-D5B4-6F47-80FD-5E4607B4843B}" srcOrd="0" destOrd="0" presId="urn:microsoft.com/office/officeart/2005/8/layout/vList2"/>
    <dgm:cxn modelId="{8F49C1B3-5534-45BA-8BAA-2F242DB9DC4D}" srcId="{3CB49CA8-51AC-4DF2-8FDD-AE1DC58BD318}" destId="{875123DA-1999-413F-856E-4910292C78FA}" srcOrd="0" destOrd="0" parTransId="{ACA5F0DC-C513-4BD3-B6BA-E37AD723B253}" sibTransId="{7C129EB0-644D-4856-B624-528191C50F5F}"/>
    <dgm:cxn modelId="{D83EEDDD-5BA6-084A-9BBE-FEC80A3C47FB}" type="presOf" srcId="{875123DA-1999-413F-856E-4910292C78FA}" destId="{0D2557FB-B533-A443-8485-69C7359F5B7D}" srcOrd="0" destOrd="0" presId="urn:microsoft.com/office/officeart/2005/8/layout/vList2"/>
    <dgm:cxn modelId="{F8045121-41F7-D446-A1B4-E7D8E9149D20}" type="presParOf" srcId="{773B8D1B-1284-8B4F-824A-328EE4A59333}" destId="{0D2557FB-B533-A443-8485-69C7359F5B7D}" srcOrd="0" destOrd="0" presId="urn:microsoft.com/office/officeart/2005/8/layout/vList2"/>
    <dgm:cxn modelId="{18A700B7-F2EE-9349-A67F-BAB05B62ACA7}" type="presParOf" srcId="{773B8D1B-1284-8B4F-824A-328EE4A59333}" destId="{1702177A-5F49-D646-A600-E3DCAE3BB09B}" srcOrd="1" destOrd="0" presId="urn:microsoft.com/office/officeart/2005/8/layout/vList2"/>
    <dgm:cxn modelId="{E8CBFBBB-A309-2746-B117-4066956510FE}" type="presParOf" srcId="{773B8D1B-1284-8B4F-824A-328EE4A59333}" destId="{0F687B90-D5B4-6F47-80FD-5E4607B484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7E31A-2C8F-4E1C-B027-5D0EC85C21A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AA65BB6-1CAD-47D9-B426-B9B3DFECFA1F}">
      <dgm:prSet/>
      <dgm:spPr/>
      <dgm:t>
        <a:bodyPr/>
        <a:lstStyle/>
        <a:p>
          <a:pPr>
            <a:lnSpc>
              <a:spcPct val="100000"/>
            </a:lnSpc>
          </a:pPr>
          <a:r>
            <a:rPr lang="en-US"/>
            <a:t>Task 1</a:t>
          </a:r>
        </a:p>
      </dgm:t>
    </dgm:pt>
    <dgm:pt modelId="{3FE1AB7A-720E-487D-A2C6-13C5EB93E425}" type="parTrans" cxnId="{F3C16C00-9247-4650-99E6-F2BCE5322CF2}">
      <dgm:prSet/>
      <dgm:spPr/>
      <dgm:t>
        <a:bodyPr/>
        <a:lstStyle/>
        <a:p>
          <a:endParaRPr lang="en-US"/>
        </a:p>
      </dgm:t>
    </dgm:pt>
    <dgm:pt modelId="{01876D01-A077-467B-A5C7-D70530D0A5E3}" type="sibTrans" cxnId="{F3C16C00-9247-4650-99E6-F2BCE5322CF2}">
      <dgm:prSet/>
      <dgm:spPr/>
      <dgm:t>
        <a:bodyPr/>
        <a:lstStyle/>
        <a:p>
          <a:endParaRPr lang="en-US"/>
        </a:p>
      </dgm:t>
    </dgm:pt>
    <dgm:pt modelId="{68C179F4-3F87-4AB2-909E-A2839F47B26E}">
      <dgm:prSet/>
      <dgm:spPr/>
      <dgm:t>
        <a:bodyPr/>
        <a:lstStyle/>
        <a:p>
          <a:pPr>
            <a:lnSpc>
              <a:spcPct val="100000"/>
            </a:lnSpc>
          </a:pPr>
          <a:r>
            <a:rPr lang="en-US" dirty="0"/>
            <a:t>Complete an activity from the </a:t>
          </a:r>
          <a:r>
            <a:rPr lang="en-US" dirty="0" err="1"/>
            <a:t>maths</a:t>
          </a:r>
          <a:r>
            <a:rPr lang="en-US" dirty="0"/>
            <a:t> activity grid</a:t>
          </a:r>
        </a:p>
      </dgm:t>
    </dgm:pt>
    <dgm:pt modelId="{4A2416B9-3C59-49D7-AEC5-B61A559B1D96}" type="parTrans" cxnId="{FD55F840-A44E-4D01-B2F6-EEB4AE8BEA35}">
      <dgm:prSet/>
      <dgm:spPr/>
      <dgm:t>
        <a:bodyPr/>
        <a:lstStyle/>
        <a:p>
          <a:endParaRPr lang="en-US"/>
        </a:p>
      </dgm:t>
    </dgm:pt>
    <dgm:pt modelId="{B82A69F9-4F3B-460B-A5D3-F68323E24771}" type="sibTrans" cxnId="{FD55F840-A44E-4D01-B2F6-EEB4AE8BEA35}">
      <dgm:prSet/>
      <dgm:spPr/>
      <dgm:t>
        <a:bodyPr/>
        <a:lstStyle/>
        <a:p>
          <a:endParaRPr lang="en-US"/>
        </a:p>
      </dgm:t>
    </dgm:pt>
    <dgm:pt modelId="{691D801A-7A1A-4015-A2E5-4B96C6A7CB84}" type="pres">
      <dgm:prSet presAssocID="{44D7E31A-2C8F-4E1C-B027-5D0EC85C21A2}" presName="root" presStyleCnt="0">
        <dgm:presLayoutVars>
          <dgm:dir/>
          <dgm:resizeHandles val="exact"/>
        </dgm:presLayoutVars>
      </dgm:prSet>
      <dgm:spPr/>
    </dgm:pt>
    <dgm:pt modelId="{63A01110-EFD8-4695-AD4B-281DF4BAC808}" type="pres">
      <dgm:prSet presAssocID="{DAA65BB6-1CAD-47D9-B426-B9B3DFECFA1F}" presName="compNode" presStyleCnt="0"/>
      <dgm:spPr/>
    </dgm:pt>
    <dgm:pt modelId="{8FAFC4ED-1C42-4249-9931-91C9F483F22A}" type="pres">
      <dgm:prSet presAssocID="{DAA65BB6-1CAD-47D9-B426-B9B3DFECFA1F}" presName="bgRect" presStyleLbl="bgShp" presStyleIdx="0" presStyleCnt="2"/>
      <dgm:spPr/>
    </dgm:pt>
    <dgm:pt modelId="{A30A3479-0B73-49E1-9953-D0F695002E31}" type="pres">
      <dgm:prSet presAssocID="{DAA65BB6-1CAD-47D9-B426-B9B3DFECFA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ick"/>
        </a:ext>
      </dgm:extLst>
    </dgm:pt>
    <dgm:pt modelId="{B030EAB1-B829-491A-86D1-21647DF20986}" type="pres">
      <dgm:prSet presAssocID="{DAA65BB6-1CAD-47D9-B426-B9B3DFECFA1F}" presName="spaceRect" presStyleCnt="0"/>
      <dgm:spPr/>
    </dgm:pt>
    <dgm:pt modelId="{7F2270E8-210F-447F-AD47-01FB70FBFB88}" type="pres">
      <dgm:prSet presAssocID="{DAA65BB6-1CAD-47D9-B426-B9B3DFECFA1F}" presName="parTx" presStyleLbl="revTx" presStyleIdx="0" presStyleCnt="2">
        <dgm:presLayoutVars>
          <dgm:chMax val="0"/>
          <dgm:chPref val="0"/>
        </dgm:presLayoutVars>
      </dgm:prSet>
      <dgm:spPr/>
    </dgm:pt>
    <dgm:pt modelId="{7A67F0A9-A57C-4536-832D-A0519EFEA7CA}" type="pres">
      <dgm:prSet presAssocID="{01876D01-A077-467B-A5C7-D70530D0A5E3}" presName="sibTrans" presStyleCnt="0"/>
      <dgm:spPr/>
    </dgm:pt>
    <dgm:pt modelId="{08C45607-C47F-423A-806E-4C5ECC80D89E}" type="pres">
      <dgm:prSet presAssocID="{68C179F4-3F87-4AB2-909E-A2839F47B26E}" presName="compNode" presStyleCnt="0"/>
      <dgm:spPr/>
    </dgm:pt>
    <dgm:pt modelId="{264DAB6A-7237-48EF-A328-3FFA47B035E0}" type="pres">
      <dgm:prSet presAssocID="{68C179F4-3F87-4AB2-909E-A2839F47B26E}" presName="bgRect" presStyleLbl="bgShp" presStyleIdx="1" presStyleCnt="2"/>
      <dgm:spPr/>
    </dgm:pt>
    <dgm:pt modelId="{9C364391-8493-4064-98AF-C2364E5F1DF4}" type="pres">
      <dgm:prSet presAssocID="{68C179F4-3F87-4AB2-909E-A2839F47B26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oculars"/>
        </a:ext>
      </dgm:extLst>
    </dgm:pt>
    <dgm:pt modelId="{8B639CE5-CA49-4619-83E6-EF93CD03C2E7}" type="pres">
      <dgm:prSet presAssocID="{68C179F4-3F87-4AB2-909E-A2839F47B26E}" presName="spaceRect" presStyleCnt="0"/>
      <dgm:spPr/>
    </dgm:pt>
    <dgm:pt modelId="{1F046F79-7B41-4BEC-B81E-DDDBF0B20EE8}" type="pres">
      <dgm:prSet presAssocID="{68C179F4-3F87-4AB2-909E-A2839F47B26E}" presName="parTx" presStyleLbl="revTx" presStyleIdx="1" presStyleCnt="2">
        <dgm:presLayoutVars>
          <dgm:chMax val="0"/>
          <dgm:chPref val="0"/>
        </dgm:presLayoutVars>
      </dgm:prSet>
      <dgm:spPr/>
    </dgm:pt>
  </dgm:ptLst>
  <dgm:cxnLst>
    <dgm:cxn modelId="{F3C16C00-9247-4650-99E6-F2BCE5322CF2}" srcId="{44D7E31A-2C8F-4E1C-B027-5D0EC85C21A2}" destId="{DAA65BB6-1CAD-47D9-B426-B9B3DFECFA1F}" srcOrd="0" destOrd="0" parTransId="{3FE1AB7A-720E-487D-A2C6-13C5EB93E425}" sibTransId="{01876D01-A077-467B-A5C7-D70530D0A5E3}"/>
    <dgm:cxn modelId="{151A8C16-145F-4A86-AFB7-318CB90E8BC4}" type="presOf" srcId="{DAA65BB6-1CAD-47D9-B426-B9B3DFECFA1F}" destId="{7F2270E8-210F-447F-AD47-01FB70FBFB88}" srcOrd="0" destOrd="0" presId="urn:microsoft.com/office/officeart/2018/2/layout/IconVerticalSolidList"/>
    <dgm:cxn modelId="{FD55F840-A44E-4D01-B2F6-EEB4AE8BEA35}" srcId="{44D7E31A-2C8F-4E1C-B027-5D0EC85C21A2}" destId="{68C179F4-3F87-4AB2-909E-A2839F47B26E}" srcOrd="1" destOrd="0" parTransId="{4A2416B9-3C59-49D7-AEC5-B61A559B1D96}" sibTransId="{B82A69F9-4F3B-460B-A5D3-F68323E24771}"/>
    <dgm:cxn modelId="{E12D4F4F-C7F6-4BB4-90D7-14B0702DAF93}" type="presOf" srcId="{68C179F4-3F87-4AB2-909E-A2839F47B26E}" destId="{1F046F79-7B41-4BEC-B81E-DDDBF0B20EE8}" srcOrd="0" destOrd="0" presId="urn:microsoft.com/office/officeart/2018/2/layout/IconVerticalSolidList"/>
    <dgm:cxn modelId="{C984C252-0A9A-4C9F-B64B-9482384F71E7}" type="presOf" srcId="{44D7E31A-2C8F-4E1C-B027-5D0EC85C21A2}" destId="{691D801A-7A1A-4015-A2E5-4B96C6A7CB84}" srcOrd="0" destOrd="0" presId="urn:microsoft.com/office/officeart/2018/2/layout/IconVerticalSolidList"/>
    <dgm:cxn modelId="{03B69BC5-6FCF-44D5-9458-65066C33C2EB}" type="presParOf" srcId="{691D801A-7A1A-4015-A2E5-4B96C6A7CB84}" destId="{63A01110-EFD8-4695-AD4B-281DF4BAC808}" srcOrd="0" destOrd="0" presId="urn:microsoft.com/office/officeart/2018/2/layout/IconVerticalSolidList"/>
    <dgm:cxn modelId="{79E3776D-801C-4800-ACAF-33D23AB63E7E}" type="presParOf" srcId="{63A01110-EFD8-4695-AD4B-281DF4BAC808}" destId="{8FAFC4ED-1C42-4249-9931-91C9F483F22A}" srcOrd="0" destOrd="0" presId="urn:microsoft.com/office/officeart/2018/2/layout/IconVerticalSolidList"/>
    <dgm:cxn modelId="{7D16B5E6-9948-4ECD-B2F5-6594C533250B}" type="presParOf" srcId="{63A01110-EFD8-4695-AD4B-281DF4BAC808}" destId="{A30A3479-0B73-49E1-9953-D0F695002E31}" srcOrd="1" destOrd="0" presId="urn:microsoft.com/office/officeart/2018/2/layout/IconVerticalSolidList"/>
    <dgm:cxn modelId="{E284B3FA-31FF-49FD-8908-D657414FA544}" type="presParOf" srcId="{63A01110-EFD8-4695-AD4B-281DF4BAC808}" destId="{B030EAB1-B829-491A-86D1-21647DF20986}" srcOrd="2" destOrd="0" presId="urn:microsoft.com/office/officeart/2018/2/layout/IconVerticalSolidList"/>
    <dgm:cxn modelId="{268AF044-E3A1-4EBD-9797-73E6DFA2BAD2}" type="presParOf" srcId="{63A01110-EFD8-4695-AD4B-281DF4BAC808}" destId="{7F2270E8-210F-447F-AD47-01FB70FBFB88}" srcOrd="3" destOrd="0" presId="urn:microsoft.com/office/officeart/2018/2/layout/IconVerticalSolidList"/>
    <dgm:cxn modelId="{C8E3B076-17E5-49DB-A547-0FEC93144835}" type="presParOf" srcId="{691D801A-7A1A-4015-A2E5-4B96C6A7CB84}" destId="{7A67F0A9-A57C-4536-832D-A0519EFEA7CA}" srcOrd="1" destOrd="0" presId="urn:microsoft.com/office/officeart/2018/2/layout/IconVerticalSolidList"/>
    <dgm:cxn modelId="{402A29B8-44D1-4D51-9F7B-6861B6F9F9CA}" type="presParOf" srcId="{691D801A-7A1A-4015-A2E5-4B96C6A7CB84}" destId="{08C45607-C47F-423A-806E-4C5ECC80D89E}" srcOrd="2" destOrd="0" presId="urn:microsoft.com/office/officeart/2018/2/layout/IconVerticalSolidList"/>
    <dgm:cxn modelId="{92ABFF77-4D04-4AB3-93C8-608010851CF7}" type="presParOf" srcId="{08C45607-C47F-423A-806E-4C5ECC80D89E}" destId="{264DAB6A-7237-48EF-A328-3FFA47B035E0}" srcOrd="0" destOrd="0" presId="urn:microsoft.com/office/officeart/2018/2/layout/IconVerticalSolidList"/>
    <dgm:cxn modelId="{1934C3A0-EA3F-4C1E-BEB8-AA8E2B861445}" type="presParOf" srcId="{08C45607-C47F-423A-806E-4C5ECC80D89E}" destId="{9C364391-8493-4064-98AF-C2364E5F1DF4}" srcOrd="1" destOrd="0" presId="urn:microsoft.com/office/officeart/2018/2/layout/IconVerticalSolidList"/>
    <dgm:cxn modelId="{8490D652-0113-4394-9E07-C7C64B9CF213}" type="presParOf" srcId="{08C45607-C47F-423A-806E-4C5ECC80D89E}" destId="{8B639CE5-CA49-4619-83E6-EF93CD03C2E7}" srcOrd="2" destOrd="0" presId="urn:microsoft.com/office/officeart/2018/2/layout/IconVerticalSolidList"/>
    <dgm:cxn modelId="{5A8B2941-C06B-463F-B4F1-A8F5326F55B5}" type="presParOf" srcId="{08C45607-C47F-423A-806E-4C5ECC80D89E}" destId="{1F046F79-7B41-4BEC-B81E-DDDBF0B20EE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557FB-B533-A443-8485-69C7359F5B7D}">
      <dsp:nvSpPr>
        <dsp:cNvPr id="0" name=""/>
        <dsp:cNvSpPr/>
      </dsp:nvSpPr>
      <dsp:spPr>
        <a:xfrm>
          <a:off x="0" y="1219308"/>
          <a:ext cx="5850937" cy="122472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Silent reading</a:t>
          </a:r>
        </a:p>
      </dsp:txBody>
      <dsp:txXfrm>
        <a:off x="59786" y="1279094"/>
        <a:ext cx="5731365" cy="1105156"/>
      </dsp:txXfrm>
    </dsp:sp>
    <dsp:sp modelId="{0F687B90-D5B4-6F47-80FD-5E4607B4843B}">
      <dsp:nvSpPr>
        <dsp:cNvPr id="0" name=""/>
        <dsp:cNvSpPr/>
      </dsp:nvSpPr>
      <dsp:spPr>
        <a:xfrm>
          <a:off x="0" y="3336274"/>
          <a:ext cx="5850937" cy="1276505"/>
        </a:xfrm>
        <a:prstGeom prst="roundRect">
          <a:avLst/>
        </a:prstGeom>
        <a:gradFill rotWithShape="0">
          <a:gsLst>
            <a:gs pos="0">
              <a:schemeClr val="accent5">
                <a:hueOff val="-1480675"/>
                <a:satOff val="441"/>
                <a:lumOff val="-7058"/>
                <a:alphaOff val="0"/>
                <a:satMod val="103000"/>
                <a:lumMod val="102000"/>
                <a:tint val="94000"/>
              </a:schemeClr>
            </a:gs>
            <a:gs pos="50000">
              <a:schemeClr val="accent5">
                <a:hueOff val="-1480675"/>
                <a:satOff val="441"/>
                <a:lumOff val="-7058"/>
                <a:alphaOff val="0"/>
                <a:satMod val="110000"/>
                <a:lumMod val="100000"/>
                <a:shade val="100000"/>
              </a:schemeClr>
            </a:gs>
            <a:gs pos="100000">
              <a:schemeClr val="accent5">
                <a:hueOff val="-1480675"/>
                <a:satOff val="441"/>
                <a:lumOff val="-70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Choose one or two activities to complete each week from the NEW library activity grid. </a:t>
          </a:r>
        </a:p>
      </dsp:txBody>
      <dsp:txXfrm>
        <a:off x="62314" y="3398588"/>
        <a:ext cx="5726309" cy="1151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FC4ED-1C42-4249-9931-91C9F483F22A}">
      <dsp:nvSpPr>
        <dsp:cNvPr id="0" name=""/>
        <dsp:cNvSpPr/>
      </dsp:nvSpPr>
      <dsp:spPr>
        <a:xfrm>
          <a:off x="0" y="96583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A3479-0B73-49E1-9953-D0F695002E31}">
      <dsp:nvSpPr>
        <dsp:cNvPr id="0" name=""/>
        <dsp:cNvSpPr/>
      </dsp:nvSpPr>
      <dsp:spPr>
        <a:xfrm>
          <a:off x="539381" y="1367027"/>
          <a:ext cx="980694" cy="98069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2270E8-210F-447F-AD47-01FB70FBFB88}">
      <dsp:nvSpPr>
        <dsp:cNvPr id="0" name=""/>
        <dsp:cNvSpPr/>
      </dsp:nvSpPr>
      <dsp:spPr>
        <a:xfrm>
          <a:off x="2059457" y="96583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a:t>Task 1</a:t>
          </a:r>
        </a:p>
      </dsp:txBody>
      <dsp:txXfrm>
        <a:off x="2059457" y="965834"/>
        <a:ext cx="5180688" cy="1783080"/>
      </dsp:txXfrm>
    </dsp:sp>
    <dsp:sp modelId="{264DAB6A-7237-48EF-A328-3FFA47B035E0}">
      <dsp:nvSpPr>
        <dsp:cNvPr id="0" name=""/>
        <dsp:cNvSpPr/>
      </dsp:nvSpPr>
      <dsp:spPr>
        <a:xfrm>
          <a:off x="0" y="3194684"/>
          <a:ext cx="7240146" cy="17830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364391-8493-4064-98AF-C2364E5F1DF4}">
      <dsp:nvSpPr>
        <dsp:cNvPr id="0" name=""/>
        <dsp:cNvSpPr/>
      </dsp:nvSpPr>
      <dsp:spPr>
        <a:xfrm>
          <a:off x="539381" y="3595878"/>
          <a:ext cx="980694" cy="98069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046F79-7B41-4BEC-B81E-DDDBF0B20EE8}">
      <dsp:nvSpPr>
        <dsp:cNvPr id="0" name=""/>
        <dsp:cNvSpPr/>
      </dsp:nvSpPr>
      <dsp:spPr>
        <a:xfrm>
          <a:off x="2059457" y="3194684"/>
          <a:ext cx="5180688" cy="1783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9" tIns="188709" rIns="188709" bIns="188709" numCol="1" spcCol="1270" anchor="ctr" anchorCtr="0">
          <a:noAutofit/>
        </a:bodyPr>
        <a:lstStyle/>
        <a:p>
          <a:pPr marL="0" lvl="0" indent="0" algn="l" defTabSz="1111250">
            <a:lnSpc>
              <a:spcPct val="100000"/>
            </a:lnSpc>
            <a:spcBef>
              <a:spcPct val="0"/>
            </a:spcBef>
            <a:spcAft>
              <a:spcPct val="35000"/>
            </a:spcAft>
            <a:buNone/>
          </a:pPr>
          <a:r>
            <a:rPr lang="en-US" sz="2500" kern="1200" dirty="0"/>
            <a:t>Complete an activity from the </a:t>
          </a:r>
          <a:r>
            <a:rPr lang="en-US" sz="2500" kern="1200" dirty="0" err="1"/>
            <a:t>maths</a:t>
          </a:r>
          <a:r>
            <a:rPr lang="en-US" sz="2500" kern="1200" dirty="0"/>
            <a:t> activity grid</a:t>
          </a:r>
        </a:p>
      </dsp:txBody>
      <dsp:txXfrm>
        <a:off x="2059457" y="3194684"/>
        <a:ext cx="5180688" cy="17830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August 16, 2021</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29104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August 16, 2021</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8708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August 16, 2021</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827095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August 16, 2021</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550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August 16, 2021</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53397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August 16, 2021</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0255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August 16, 2021</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133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August 16, 2021</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68636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August 16, 2021</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965355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August 16, 2021</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67644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August 16, 2021</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7181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Monday, August 16, 2021</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329059424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nq.co/class/9wg" TargetMode="External"/><Relationship Id="rId2" Type="http://schemas.openxmlformats.org/officeDocument/2006/relationships/hyperlink" Target="http://inq.coclass/9wg"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9.gif"/></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hyperlink" Target="http://www.youtube.com/watch?v=LxQasStPy9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youtube.com/watch?v=Dbe4IKgQYh4" TargetMode="Externa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8.gif"/></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eoQkRLn_sWw" TargetMode="External"/><Relationship Id="rId2" Type="http://schemas.openxmlformats.org/officeDocument/2006/relationships/hyperlink" Target="https://www.youtube.com/watch?v=Sq2hLoQhI7Q"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9.gif"/></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tif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VvXSbuEwd1M&amp;lkist=RDCMUCsJbboljkvAkxbnEu6w3nyg&amp;index=2" TargetMode="External"/><Relationship Id="rId2" Type="http://schemas.openxmlformats.org/officeDocument/2006/relationships/image" Target="../media/image22.tiff"/><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gi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5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tif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pencil fence with one yellow pencil under a lightbulb">
            <a:extLst>
              <a:ext uri="{FF2B5EF4-FFF2-40B4-BE49-F238E27FC236}">
                <a16:creationId xmlns:a16="http://schemas.microsoft.com/office/drawing/2014/main" id="{78881615-CE8F-4655-9321-01DA6D0D27EA}"/>
              </a:ext>
            </a:extLst>
          </p:cNvPr>
          <p:cNvPicPr>
            <a:picLocks noChangeAspect="1"/>
          </p:cNvPicPr>
          <p:nvPr/>
        </p:nvPicPr>
        <p:blipFill rotWithShape="1">
          <a:blip r:embed="rId2"/>
          <a:srcRect t="6250"/>
          <a:stretch/>
        </p:blipFill>
        <p:spPr>
          <a:xfrm>
            <a:off x="20" y="2"/>
            <a:ext cx="12191980" cy="6857999"/>
          </a:xfrm>
          <a:custGeom>
            <a:avLst/>
            <a:gdLst/>
            <a:ahLst/>
            <a:cxnLst/>
            <a:rect l="l" t="t" r="r" b="b"/>
            <a:pathLst>
              <a:path w="5880100" h="6857999">
                <a:moveTo>
                  <a:pt x="0" y="0"/>
                </a:moveTo>
                <a:lnTo>
                  <a:pt x="5880100" y="0"/>
                </a:lnTo>
                <a:lnTo>
                  <a:pt x="5880100" y="6857999"/>
                </a:lnTo>
                <a:lnTo>
                  <a:pt x="0" y="6857999"/>
                </a:lnTo>
                <a:close/>
              </a:path>
            </a:pathLst>
          </a:custGeom>
        </p:spPr>
      </p:pic>
      <p:sp>
        <p:nvSpPr>
          <p:cNvPr id="2" name="Title 1">
            <a:extLst>
              <a:ext uri="{FF2B5EF4-FFF2-40B4-BE49-F238E27FC236}">
                <a16:creationId xmlns:a16="http://schemas.microsoft.com/office/drawing/2014/main" id="{312AF031-F958-A44A-8DE3-41779C9F7A7B}"/>
              </a:ext>
            </a:extLst>
          </p:cNvPr>
          <p:cNvSpPr>
            <a:spLocks noGrp="1"/>
          </p:cNvSpPr>
          <p:nvPr>
            <p:ph type="ctrTitle"/>
          </p:nvPr>
        </p:nvSpPr>
        <p:spPr>
          <a:xfrm>
            <a:off x="970414" y="0"/>
            <a:ext cx="3813218" cy="4084320"/>
          </a:xfrm>
        </p:spPr>
        <p:txBody>
          <a:bodyPr anchor="t">
            <a:normAutofit/>
          </a:bodyPr>
          <a:lstStyle/>
          <a:p>
            <a:pPr>
              <a:lnSpc>
                <a:spcPct val="150000"/>
              </a:lnSpc>
            </a:pPr>
            <a:r>
              <a:rPr lang="en-US" b="0" dirty="0">
                <a:solidFill>
                  <a:schemeClr val="bg2"/>
                </a:solidFill>
                <a:latin typeface="Neue Haas Grotesk Text Pro" panose="020B0504020202020204" pitchFamily="34" charset="77"/>
              </a:rPr>
              <a:t>STAGE 1</a:t>
            </a:r>
            <a:br>
              <a:rPr lang="en-US"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FLEMING</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HOLDSWORTH</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MORATA</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MS ROBINSON</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ENRIGHT</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MRS MAZLOUM </a:t>
            </a:r>
            <a:br>
              <a:rPr lang="en-US" sz="1600" b="0" dirty="0">
                <a:solidFill>
                  <a:schemeClr val="bg2"/>
                </a:solidFill>
                <a:latin typeface="Neue Haas Grotesk Text Pro" panose="020B0504020202020204" pitchFamily="34" charset="77"/>
              </a:rPr>
            </a:br>
            <a:r>
              <a:rPr lang="en-US" sz="1600" b="0" dirty="0">
                <a:solidFill>
                  <a:schemeClr val="bg2"/>
                </a:solidFill>
                <a:latin typeface="Neue Haas Grotesk Text Pro" panose="020B0504020202020204" pitchFamily="34" charset="77"/>
              </a:rPr>
              <a:t>MISS UNAL</a:t>
            </a:r>
            <a:endParaRPr lang="en-US" b="0" dirty="0">
              <a:solidFill>
                <a:schemeClr val="bg2"/>
              </a:solidFill>
              <a:latin typeface="Neue Haas Grotesk Text Pro" panose="020B0504020202020204" pitchFamily="34" charset="77"/>
            </a:endParaRPr>
          </a:p>
        </p:txBody>
      </p:sp>
    </p:spTree>
    <p:extLst>
      <p:ext uri="{BB962C8B-B14F-4D97-AF65-F5344CB8AC3E}">
        <p14:creationId xmlns:p14="http://schemas.microsoft.com/office/powerpoint/2010/main" val="3454548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0BF4A1-714C-419E-A19F-578DE93BE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91A9BD-D57F-4941-931F-40597AB3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409317"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4DB264-9467-4730-B9E9-C9A97DD66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90128" y="3609527"/>
            <a:ext cx="2458347" cy="4038601"/>
          </a:xfrm>
          <a:prstGeom prst="rect">
            <a:avLst/>
          </a:prstGeom>
          <a:gradFill>
            <a:gsLst>
              <a:gs pos="0">
                <a:schemeClr val="accent5">
                  <a:lumMod val="60000"/>
                  <a:lumOff val="40000"/>
                  <a:alpha val="0"/>
                </a:schemeClr>
              </a:gs>
              <a:gs pos="99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B097F88-2120-47B4-B891-5B28F66BB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64227" y="1757079"/>
            <a:ext cx="3900088" cy="4178958"/>
          </a:xfrm>
          <a:custGeom>
            <a:avLst/>
            <a:gdLst>
              <a:gd name="connsiteX0" fmla="*/ 2431956 w 3900088"/>
              <a:gd name="connsiteY0" fmla="*/ 93939 h 4178958"/>
              <a:gd name="connsiteX1" fmla="*/ 3900088 w 3900088"/>
              <a:gd name="connsiteY1" fmla="*/ 2089479 h 4178958"/>
              <a:gd name="connsiteX2" fmla="*/ 1810609 w 3900088"/>
              <a:gd name="connsiteY2" fmla="*/ 4178958 h 4178958"/>
              <a:gd name="connsiteX3" fmla="*/ 77980 w 3900088"/>
              <a:gd name="connsiteY3" fmla="*/ 3257727 h 4178958"/>
              <a:gd name="connsiteX4" fmla="*/ 0 w 3900088"/>
              <a:gd name="connsiteY4" fmla="*/ 3129367 h 4178958"/>
              <a:gd name="connsiteX5" fmla="*/ 831517 w 3900088"/>
              <a:gd name="connsiteY5" fmla="*/ 244059 h 4178958"/>
              <a:gd name="connsiteX6" fmla="*/ 997290 w 3900088"/>
              <a:gd name="connsiteY6" fmla="*/ 164202 h 4178958"/>
              <a:gd name="connsiteX7" fmla="*/ 1810609 w 3900088"/>
              <a:gd name="connsiteY7" fmla="*/ 0 h 4178958"/>
              <a:gd name="connsiteX8" fmla="*/ 2431956 w 3900088"/>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088" h="4178958">
                <a:moveTo>
                  <a:pt x="2431956" y="93939"/>
                </a:moveTo>
                <a:cubicBezTo>
                  <a:pt x="3282517" y="358491"/>
                  <a:pt x="3900088" y="1151865"/>
                  <a:pt x="3900088" y="2089479"/>
                </a:cubicBezTo>
                <a:cubicBezTo>
                  <a:pt x="3900088" y="3243466"/>
                  <a:pt x="2964596" y="4178958"/>
                  <a:pt x="1810609" y="4178958"/>
                </a:cubicBezTo>
                <a:cubicBezTo>
                  <a:pt x="1089367" y="4178958"/>
                  <a:pt x="453475" y="3813531"/>
                  <a:pt x="77980" y="3257727"/>
                </a:cubicBezTo>
                <a:lnTo>
                  <a:pt x="0" y="3129367"/>
                </a:lnTo>
                <a:lnTo>
                  <a:pt x="831517" y="244059"/>
                </a:lnTo>
                <a:lnTo>
                  <a:pt x="997290" y="164202"/>
                </a:lnTo>
                <a:cubicBezTo>
                  <a:pt x="1247271" y="58468"/>
                  <a:pt x="1522112" y="0"/>
                  <a:pt x="1810609" y="0"/>
                </a:cubicBezTo>
                <a:cubicBezTo>
                  <a:pt x="2026982" y="0"/>
                  <a:pt x="2235673" y="32888"/>
                  <a:pt x="2431956" y="93939"/>
                </a:cubicBezTo>
                <a:close/>
              </a:path>
            </a:pathLst>
          </a:custGeom>
          <a:gradFill>
            <a:gsLst>
              <a:gs pos="36000">
                <a:schemeClr val="accent6">
                  <a:lumMod val="60000"/>
                  <a:lumOff val="40000"/>
                  <a:alpha val="6000"/>
                </a:schemeClr>
              </a:gs>
              <a:gs pos="100000">
                <a:schemeClr val="accent6">
                  <a:alpha val="2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BF9338F5-05AB-4DC5-BD1C-1A9F26C38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0099" y="411154"/>
            <a:ext cx="4395601" cy="3581400"/>
          </a:xfrm>
          <a:prstGeom prst="rect">
            <a:avLst/>
          </a:prstGeom>
          <a:gradFill>
            <a:gsLst>
              <a:gs pos="0">
                <a:schemeClr val="accent5">
                  <a:alpha val="29000"/>
                </a:schemeClr>
              </a:gs>
              <a:gs pos="100000">
                <a:schemeClr val="accent4">
                  <a:alpha val="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extLst>
              <p:ext uri="{D42A27DB-BD31-4B8C-83A1-F6EECF244321}">
                <p14:modId xmlns:p14="http://schemas.microsoft.com/office/powerpoint/2010/main" val="2980793327"/>
              </p:ext>
            </p:extLst>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6741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315596D0-7A93-45AB-A289-2A2B141E0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0F64BE-B6DF-4D20-9A3E-DAD003896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299ACA5-1949-4821-8FA4-95A78A2097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5559C2F-075A-49B7-8935-459124513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b="0" cap="none" spc="750" dirty="0">
                <a:solidFill>
                  <a:schemeClr val="bg1"/>
                </a:solidFill>
              </a:rPr>
              <a:t>Complete the worksheets and then do 3 activities on </a:t>
            </a:r>
            <a:r>
              <a:rPr lang="en-US" sz="1800" b="0" cap="none" spc="750" dirty="0" err="1">
                <a:solidFill>
                  <a:schemeClr val="bg1"/>
                </a:solidFill>
              </a:rPr>
              <a:t>mathletics</a:t>
            </a:r>
            <a:r>
              <a:rPr lang="en-US" sz="1800" b="0" cap="none" spc="750" dirty="0">
                <a:solidFill>
                  <a:schemeClr val="bg1"/>
                </a:solidFill>
              </a:rPr>
              <a:t> or </a:t>
            </a:r>
            <a:r>
              <a:rPr lang="en-US" sz="1800" b="0" cap="none" spc="750" dirty="0" err="1">
                <a:solidFill>
                  <a:schemeClr val="bg1"/>
                </a:solidFill>
              </a:rPr>
              <a:t>studyladder</a:t>
            </a:r>
            <a:r>
              <a:rPr lang="en-US" sz="1800" b="0" cap="none" spc="750" dirty="0">
                <a:solidFill>
                  <a:schemeClr val="bg1"/>
                </a:solidFill>
              </a:rPr>
              <a:t>.</a:t>
            </a:r>
            <a:endParaRPr lang="en-US" sz="3200" b="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A d d I t I o n </a:t>
            </a:r>
          </a:p>
        </p:txBody>
      </p:sp>
      <p:pic>
        <p:nvPicPr>
          <p:cNvPr id="5121" name="Picture 1" descr="page11image1281642272">
            <a:extLst>
              <a:ext uri="{FF2B5EF4-FFF2-40B4-BE49-F238E27FC236}">
                <a16:creationId xmlns:a16="http://schemas.microsoft.com/office/drawing/2014/main" id="{180079C9-0F53-294C-8E38-578CEC72D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673" y="886263"/>
            <a:ext cx="3778990" cy="534774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age12image1319447664">
            <a:extLst>
              <a:ext uri="{FF2B5EF4-FFF2-40B4-BE49-F238E27FC236}">
                <a16:creationId xmlns:a16="http://schemas.microsoft.com/office/drawing/2014/main" id="{64FE7925-96F5-8945-BA8E-E6DB35D86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925" y="886262"/>
            <a:ext cx="3778989" cy="5347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90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F10006E4-EE3F-4BA5-969B-9C1F4D2A5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9A222C1E-3704-4832-9C78-831C204757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5779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B0048CD0-C1E3-408B-9997-95A7318C4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10073" y="-29845"/>
            <a:ext cx="1594272" cy="12192001"/>
          </a:xfrm>
          <a:prstGeom prst="rect">
            <a:avLst/>
          </a:prstGeom>
          <a:gradFill>
            <a:gsLst>
              <a:gs pos="16000">
                <a:schemeClr val="accent4">
                  <a:alpha val="0"/>
                </a:schemeClr>
              </a:gs>
              <a:gs pos="99000">
                <a:schemeClr val="accent4">
                  <a:alpha val="3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85716001-E153-41C3-B516-3B3DDE461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5266479"/>
            <a:ext cx="7792839" cy="1594270"/>
          </a:xfrm>
          <a:prstGeom prst="rect">
            <a:avLst/>
          </a:prstGeom>
          <a:gradFill>
            <a:gsLst>
              <a:gs pos="22000">
                <a:schemeClr val="accent2">
                  <a:alpha val="0"/>
                </a:schemeClr>
              </a:gs>
              <a:gs pos="99000">
                <a:schemeClr val="accent2">
                  <a:alpha val="50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393386AA-0F9F-47DB-B637-A39C50733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4351124"/>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F5A1D1-F0AC-4E22-8131-28328103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3" y="5267265"/>
            <a:ext cx="9729549" cy="113107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4927A198-E21B-4641-8111-C9A62EFF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0" y="5257800"/>
            <a:ext cx="7921319"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155939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3CBB9B1-7B7D-4BA1-A1AF-572168B39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a:t>
            </a:r>
            <a:r>
              <a:rPr lang="en-US" sz="2800" dirty="0"/>
              <a:t> </a:t>
            </a:r>
            <a:r>
              <a:rPr lang="en-US" sz="4000" dirty="0"/>
              <a:t>- geography</a:t>
            </a:r>
            <a:endParaRPr lang="en-US" sz="2800" dirty="0"/>
          </a:p>
        </p:txBody>
      </p:sp>
      <p:sp>
        <p:nvSpPr>
          <p:cNvPr id="73" name="Rectangle 7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DD4DDE-F338-3A45-9516-5FA30F109C25}"/>
              </a:ext>
            </a:extLst>
          </p:cNvPr>
          <p:cNvSpPr txBox="1"/>
          <p:nvPr/>
        </p:nvSpPr>
        <p:spPr>
          <a:xfrm>
            <a:off x="845285" y="3602960"/>
            <a:ext cx="4498239" cy="1477328"/>
          </a:xfrm>
          <a:prstGeom prst="rect">
            <a:avLst/>
          </a:prstGeom>
          <a:solidFill>
            <a:schemeClr val="accent6">
              <a:lumMod val="60000"/>
              <a:lumOff val="40000"/>
            </a:schemeClr>
          </a:solidFill>
        </p:spPr>
        <p:txBody>
          <a:bodyPr wrap="square" rtlCol="0">
            <a:spAutoFit/>
          </a:bodyPr>
          <a:lstStyle/>
          <a:p>
            <a:pPr lvl="0" algn="ctr"/>
            <a:br>
              <a:rPr lang="en-US" dirty="0">
                <a:solidFill>
                  <a:schemeClr val="bg1"/>
                </a:solidFill>
                <a:hlinkClick r:id="rId2">
                  <a:extLst>
                    <a:ext uri="{A12FA001-AC4F-418D-AE19-62706E023703}">
                      <ahyp:hlinkClr xmlns:ahyp="http://schemas.microsoft.com/office/drawing/2018/hyperlinkcolor" val="tx"/>
                    </a:ext>
                  </a:extLst>
                </a:hlinkClick>
              </a:rPr>
            </a:br>
            <a:r>
              <a:rPr lang="en-US" dirty="0">
                <a:solidFill>
                  <a:schemeClr val="bg1"/>
                </a:solidFill>
                <a:hlinkClick r:id="rId3">
                  <a:extLst>
                    <a:ext uri="{A12FA001-AC4F-418D-AE19-62706E023703}">
                      <ahyp:hlinkClr xmlns:ahyp="http://schemas.microsoft.com/office/drawing/2018/hyperlinkcolor" val="tx"/>
                    </a:ext>
                  </a:extLst>
                </a:hlinkClick>
              </a:rPr>
              <a:t>http://inq.co/class/9wg</a:t>
            </a:r>
            <a:endParaRPr lang="en-US" dirty="0">
              <a:solidFill>
                <a:schemeClr val="bg1"/>
              </a:solidFill>
            </a:endParaRPr>
          </a:p>
          <a:p>
            <a:pPr lvl="0" algn="ctr"/>
            <a:endParaRPr lang="en-US" dirty="0">
              <a:solidFill>
                <a:schemeClr val="bg1"/>
              </a:solidFill>
            </a:endParaRPr>
          </a:p>
          <a:p>
            <a:pPr lvl="0" algn="ctr"/>
            <a:r>
              <a:rPr lang="en-US" dirty="0"/>
              <a:t>Code: 9484</a:t>
            </a:r>
          </a:p>
          <a:p>
            <a:pPr algn="ctr"/>
            <a:endParaRPr lang="en-US" dirty="0"/>
          </a:p>
        </p:txBody>
      </p:sp>
      <p:sp>
        <p:nvSpPr>
          <p:cNvPr id="12" name="TextBox 11">
            <a:extLst>
              <a:ext uri="{FF2B5EF4-FFF2-40B4-BE49-F238E27FC236}">
                <a16:creationId xmlns:a16="http://schemas.microsoft.com/office/drawing/2014/main" id="{A3ED9D33-9BEB-A647-A98E-6D3D8BF7461D}"/>
              </a:ext>
            </a:extLst>
          </p:cNvPr>
          <p:cNvSpPr txBox="1"/>
          <p:nvPr/>
        </p:nvSpPr>
        <p:spPr>
          <a:xfrm>
            <a:off x="845286" y="1792812"/>
            <a:ext cx="4498239" cy="2031325"/>
          </a:xfrm>
          <a:prstGeom prst="rect">
            <a:avLst/>
          </a:prstGeom>
          <a:solidFill>
            <a:schemeClr val="accent5">
              <a:lumMod val="75000"/>
            </a:schemeClr>
          </a:solidFill>
        </p:spPr>
        <p:txBody>
          <a:bodyPr wrap="square" rtlCol="0">
            <a:spAutoFit/>
          </a:bodyPr>
          <a:lstStyle/>
          <a:p>
            <a:r>
              <a:rPr lang="en-AU" dirty="0">
                <a:solidFill>
                  <a:schemeClr val="bg1"/>
                </a:solidFill>
              </a:rPr>
              <a:t>Today</a:t>
            </a:r>
            <a:r>
              <a:rPr lang="en-US" dirty="0">
                <a:solidFill>
                  <a:schemeClr val="bg1"/>
                </a:solidFill>
              </a:rPr>
              <a:t>’s lesson is on ‘Natural Features’. Natural Features are things like mountains, rocks, creeks and waterholes.</a:t>
            </a:r>
          </a:p>
          <a:p>
            <a:r>
              <a:rPr lang="en-US" dirty="0">
                <a:solidFill>
                  <a:schemeClr val="bg1"/>
                </a:solidFill>
              </a:rPr>
              <a:t>Click on the link below for todays lesson. Watch the dreamtime story about </a:t>
            </a:r>
            <a:r>
              <a:rPr lang="en-US" dirty="0" err="1">
                <a:solidFill>
                  <a:schemeClr val="bg1"/>
                </a:solidFill>
              </a:rPr>
              <a:t>Tiddalick</a:t>
            </a:r>
            <a:r>
              <a:rPr lang="en-US" dirty="0">
                <a:solidFill>
                  <a:schemeClr val="bg1"/>
                </a:solidFill>
              </a:rPr>
              <a:t> the frog. Think about and verbally answer the questions. Try to move like the frog or eel.</a:t>
            </a:r>
            <a:endParaRPr lang="en-AU" dirty="0">
              <a:solidFill>
                <a:schemeClr val="bg1"/>
              </a:solidFill>
            </a:endParaRPr>
          </a:p>
        </p:txBody>
      </p:sp>
      <p:pic>
        <p:nvPicPr>
          <p:cNvPr id="4" name="Picture 3">
            <a:extLst>
              <a:ext uri="{FF2B5EF4-FFF2-40B4-BE49-F238E27FC236}">
                <a16:creationId xmlns:a16="http://schemas.microsoft.com/office/drawing/2014/main" id="{D09B8056-9B18-964F-95FE-3ED2EA5BBEE9}"/>
              </a:ext>
            </a:extLst>
          </p:cNvPr>
          <p:cNvPicPr>
            <a:picLocks noChangeAspect="1"/>
          </p:cNvPicPr>
          <p:nvPr/>
        </p:nvPicPr>
        <p:blipFill>
          <a:blip r:embed="rId4"/>
          <a:stretch>
            <a:fillRect/>
          </a:stretch>
        </p:blipFill>
        <p:spPr>
          <a:xfrm>
            <a:off x="6095997" y="1491175"/>
            <a:ext cx="5484532" cy="3875649"/>
          </a:xfrm>
          <a:prstGeom prst="rect">
            <a:avLst/>
          </a:prstGeom>
        </p:spPr>
      </p:pic>
    </p:spTree>
    <p:extLst>
      <p:ext uri="{BB962C8B-B14F-4D97-AF65-F5344CB8AC3E}">
        <p14:creationId xmlns:p14="http://schemas.microsoft.com/office/powerpoint/2010/main" val="324563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3639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TUESDAY 17</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6</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455995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Activity Worksheet</a:t>
            </a:r>
          </a:p>
          <a:p>
            <a:pPr marL="0" indent="0" algn="ctr">
              <a:buNone/>
            </a:pPr>
            <a:r>
              <a:rPr lang="en-US" b="1" dirty="0"/>
              <a:t>Final</a:t>
            </a:r>
            <a:br>
              <a:rPr lang="en-US" b="1" dirty="0"/>
            </a:br>
            <a:r>
              <a:rPr lang="en-US" dirty="0"/>
              <a:t>Library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82876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page6image1324667200">
            <a:extLst>
              <a:ext uri="{FF2B5EF4-FFF2-40B4-BE49-F238E27FC236}">
                <a16:creationId xmlns:a16="http://schemas.microsoft.com/office/drawing/2014/main" id="{01CD38E2-C043-B44D-86E7-9EF48683C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58941" y="714490"/>
            <a:ext cx="4307743"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676523" y="2557926"/>
            <a:ext cx="5007788" cy="3339128"/>
          </a:xfrm>
        </p:spPr>
        <p:txBody>
          <a:bodyPr>
            <a:normAutofit fontScale="92500" lnSpcReduction="10000"/>
          </a:bodyPr>
          <a:lstStyle/>
          <a:p>
            <a:pPr marL="0" indent="0">
              <a:lnSpc>
                <a:spcPct val="200000"/>
              </a:lnSpc>
              <a:buNone/>
            </a:pPr>
            <a:r>
              <a:rPr lang="en-US" dirty="0"/>
              <a:t>Complete the Look, Cover, Write, Check worksheet (on a piece of paper). Write some sentences. Circle any nouns in your sentences.</a:t>
            </a:r>
          </a:p>
          <a:p>
            <a:pPr marL="0" indent="0">
              <a:lnSpc>
                <a:spcPct val="200000"/>
              </a:lnSpc>
              <a:buNone/>
            </a:pPr>
            <a:r>
              <a:rPr lang="en-US" dirty="0"/>
              <a:t>Then complete your tricky word!</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286628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page13image1324733968">
            <a:extLst>
              <a:ext uri="{FF2B5EF4-FFF2-40B4-BE49-F238E27FC236}">
                <a16:creationId xmlns:a16="http://schemas.microsoft.com/office/drawing/2014/main" id="{5DEFC36B-D484-5E40-B862-B8894EC94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59423" y="5375"/>
            <a:ext cx="4283436" cy="606160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age14image1319594336">
            <a:extLst>
              <a:ext uri="{FF2B5EF4-FFF2-40B4-BE49-F238E27FC236}">
                <a16:creationId xmlns:a16="http://schemas.microsoft.com/office/drawing/2014/main" id="{76B553D3-2D5C-6842-A43C-88505999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854329" y="-75369"/>
            <a:ext cx="4420201" cy="625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45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904438" cy="3987119"/>
          </a:xfrm>
        </p:spPr>
        <p:txBody>
          <a:bodyPr>
            <a:normAutofit/>
          </a:bodyPr>
          <a:lstStyle/>
          <a:p>
            <a:pPr marL="0" indent="0">
              <a:lnSpc>
                <a:spcPct val="200000"/>
              </a:lnSpc>
              <a:buNone/>
            </a:pPr>
            <a:r>
              <a:rPr lang="en-US" dirty="0"/>
              <a:t>Read or get an adult to read ”Sydney Harbour Bridge”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2660" y="4877749"/>
            <a:ext cx="1485441" cy="1253172"/>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page15image1320072176">
            <a:extLst>
              <a:ext uri="{FF2B5EF4-FFF2-40B4-BE49-F238E27FC236}">
                <a16:creationId xmlns:a16="http://schemas.microsoft.com/office/drawing/2014/main" id="{15B90AE2-4E00-AE4A-B110-DA856A52F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359812" y="483968"/>
            <a:ext cx="4694960" cy="66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MONDAY 16</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6</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34265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506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68079" y="1114997"/>
            <a:ext cx="3319895" cy="1694972"/>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309415"/>
            <a:ext cx="4710607" cy="3354167"/>
          </a:xfrm>
        </p:spPr>
        <p:txBody>
          <a:bodyPr anchor="ctr">
            <a:normAutofit/>
          </a:bodyPr>
          <a:lstStyle/>
          <a:p>
            <a:pPr marL="0" indent="0">
              <a:lnSpc>
                <a:spcPct val="200000"/>
              </a:lnSpc>
              <a:buNone/>
            </a:pPr>
            <a:r>
              <a:rPr lang="en-US" sz="2000" dirty="0">
                <a:solidFill>
                  <a:schemeClr val="bg1"/>
                </a:solidFill>
              </a:rPr>
              <a:t>Writing – who does this bag belong to?</a:t>
            </a:r>
          </a:p>
          <a:p>
            <a:pPr marL="0" indent="0">
              <a:lnSpc>
                <a:spcPct val="200000"/>
              </a:lnSpc>
              <a:buNone/>
            </a:pPr>
            <a:r>
              <a:rPr lang="en-US" sz="2000" dirty="0">
                <a:solidFill>
                  <a:schemeClr val="bg1"/>
                </a:solidFill>
              </a:rPr>
              <a:t>Look at the questions in your learning pack guide. </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5" name="Picture 4">
            <a:extLst>
              <a:ext uri="{FF2B5EF4-FFF2-40B4-BE49-F238E27FC236}">
                <a16:creationId xmlns:a16="http://schemas.microsoft.com/office/drawing/2014/main" id="{919D0352-1FD4-9747-B3AF-2ABF827B6705}"/>
              </a:ext>
            </a:extLst>
          </p:cNvPr>
          <p:cNvPicPr>
            <a:picLocks noChangeAspect="1"/>
          </p:cNvPicPr>
          <p:nvPr/>
        </p:nvPicPr>
        <p:blipFill>
          <a:blip r:embed="rId4"/>
          <a:stretch>
            <a:fillRect/>
          </a:stretch>
        </p:blipFill>
        <p:spPr>
          <a:xfrm>
            <a:off x="6254848" y="1572768"/>
            <a:ext cx="6018562" cy="4650708"/>
          </a:xfrm>
          <a:prstGeom prst="rect">
            <a:avLst/>
          </a:prstGeom>
        </p:spPr>
      </p:pic>
    </p:spTree>
    <p:extLst>
      <p:ext uri="{BB962C8B-B14F-4D97-AF65-F5344CB8AC3E}">
        <p14:creationId xmlns:p14="http://schemas.microsoft.com/office/powerpoint/2010/main" val="728686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ACDB6D-3DDB-5F49-ADAD-4C35511E50D0}"/>
              </a:ext>
            </a:extLst>
          </p:cNvPr>
          <p:cNvPicPr>
            <a:picLocks noChangeAspect="1"/>
          </p:cNvPicPr>
          <p:nvPr/>
        </p:nvPicPr>
        <p:blipFill>
          <a:blip r:embed="rId2"/>
          <a:stretch>
            <a:fillRect/>
          </a:stretch>
        </p:blipFill>
        <p:spPr>
          <a:xfrm>
            <a:off x="0" y="0"/>
            <a:ext cx="5669280" cy="6858000"/>
          </a:xfrm>
          <a:prstGeom prst="rect">
            <a:avLst/>
          </a:prstGeom>
        </p:spPr>
      </p:pic>
      <p:pic>
        <p:nvPicPr>
          <p:cNvPr id="5" name="Picture 4">
            <a:extLst>
              <a:ext uri="{FF2B5EF4-FFF2-40B4-BE49-F238E27FC236}">
                <a16:creationId xmlns:a16="http://schemas.microsoft.com/office/drawing/2014/main" id="{AC5B4762-BDEA-8E4D-81D7-3BFB0DCA55D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1010800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898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81B49-1449-C746-8C9B-CE93BB912F67}"/>
              </a:ext>
            </a:extLst>
          </p:cNvPr>
          <p:cNvPicPr>
            <a:picLocks noChangeAspect="1"/>
          </p:cNvPicPr>
          <p:nvPr/>
        </p:nvPicPr>
        <p:blipFill>
          <a:blip r:embed="rId2"/>
          <a:stretch>
            <a:fillRect/>
          </a:stretch>
        </p:blipFill>
        <p:spPr>
          <a:xfrm>
            <a:off x="-21771" y="-21771"/>
            <a:ext cx="4088280" cy="6879771"/>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dirty="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E1DAADE6-2FDA-5645-8A23-6E5951C3B2A7}"/>
              </a:ext>
            </a:extLst>
          </p:cNvPr>
          <p:cNvSpPr txBox="1">
            <a:spLocks/>
          </p:cNvSpPr>
          <p:nvPr/>
        </p:nvSpPr>
        <p:spPr>
          <a:xfrm>
            <a:off x="764275" y="457199"/>
            <a:ext cx="2838733" cy="1549021"/>
          </a:xfrm>
          <a:prstGeom prst="rect">
            <a:avLst/>
          </a:prstGeom>
        </p:spPr>
        <p:txBody>
          <a:bodyPr vert="horz" lIns="0" tIns="0" rIns="0" bIns="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200" b="1" cap="all" spc="600" dirty="0">
                <a:solidFill>
                  <a:schemeClr val="bg1"/>
                </a:solidFill>
              </a:rPr>
              <a:t>M o n e y</a:t>
            </a:r>
          </a:p>
        </p:txBody>
      </p:sp>
    </p:spTree>
    <p:extLst>
      <p:ext uri="{BB962C8B-B14F-4D97-AF65-F5344CB8AC3E}">
        <p14:creationId xmlns:p14="http://schemas.microsoft.com/office/powerpoint/2010/main" val="37068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5E9D82-9138-8B4D-810A-D37C1C9C5F54}"/>
              </a:ext>
            </a:extLst>
          </p:cNvPr>
          <p:cNvPicPr>
            <a:picLocks noChangeAspect="1"/>
          </p:cNvPicPr>
          <p:nvPr/>
        </p:nvPicPr>
        <p:blipFill>
          <a:blip r:embed="rId2"/>
          <a:stretch>
            <a:fillRect/>
          </a:stretch>
        </p:blipFill>
        <p:spPr>
          <a:xfrm>
            <a:off x="42019" y="-10886"/>
            <a:ext cx="4185624" cy="6879772"/>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3236720" cy="393738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br>
              <a:rPr lang="en-US" sz="1400" spc="750" dirty="0">
                <a:solidFill>
                  <a:schemeClr val="bg1"/>
                </a:solidFill>
              </a:rPr>
            </a:br>
            <a:r>
              <a:rPr lang="en-US" sz="1400" spc="750" dirty="0">
                <a:solidFill>
                  <a:schemeClr val="bg1"/>
                </a:solidFill>
              </a:rPr>
              <a:t>Then complete 3 activities on </a:t>
            </a:r>
            <a:r>
              <a:rPr lang="en-US" sz="1400" spc="750" dirty="0" err="1">
                <a:solidFill>
                  <a:schemeClr val="bg1"/>
                </a:solidFill>
              </a:rPr>
              <a:t>studyladder</a:t>
            </a:r>
            <a:r>
              <a:rPr lang="en-US" sz="1400" spc="750" dirty="0">
                <a:solidFill>
                  <a:schemeClr val="bg1"/>
                </a:solidFill>
              </a:rPr>
              <a:t> or </a:t>
            </a:r>
            <a:r>
              <a:rPr lang="en-US" sz="1400" spc="750" dirty="0" err="1">
                <a:solidFill>
                  <a:schemeClr val="bg1"/>
                </a:solidFill>
              </a:rPr>
              <a:t>mathletic</a:t>
            </a:r>
            <a:r>
              <a:rPr lang="en-US" sz="1400" spc="750" dirty="0">
                <a:solidFill>
                  <a:schemeClr val="bg1"/>
                </a:solidFill>
              </a:rPr>
              <a:t>.</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3221938"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S u b t r a c t I o n</a:t>
            </a:r>
          </a:p>
        </p:txBody>
      </p:sp>
      <p:pic>
        <p:nvPicPr>
          <p:cNvPr id="10241" name="Picture 1" descr="page16image1324574480">
            <a:extLst>
              <a:ext uri="{FF2B5EF4-FFF2-40B4-BE49-F238E27FC236}">
                <a16:creationId xmlns:a16="http://schemas.microsoft.com/office/drawing/2014/main" id="{470EFCE5-E84C-8347-8667-E41DB4305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586" y="576776"/>
            <a:ext cx="3832235" cy="542309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age17image1324826976">
            <a:extLst>
              <a:ext uri="{FF2B5EF4-FFF2-40B4-BE49-F238E27FC236}">
                <a16:creationId xmlns:a16="http://schemas.microsoft.com/office/drawing/2014/main" id="{433E6D3B-2BF7-F54C-A266-A678BAB28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765" y="457199"/>
            <a:ext cx="3832235" cy="5423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88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4FC5A9-D955-B947-AA96-FE23549E7878}"/>
              </a:ext>
            </a:extLst>
          </p:cNvPr>
          <p:cNvPicPr>
            <a:picLocks noChangeAspect="1"/>
          </p:cNvPicPr>
          <p:nvPr/>
        </p:nvPicPr>
        <p:blipFill>
          <a:blip r:embed="rId2"/>
          <a:stretch>
            <a:fillRect/>
          </a:stretch>
        </p:blipFill>
        <p:spPr>
          <a:xfrm rot="16200000">
            <a:off x="5298627" y="-26913"/>
            <a:ext cx="1594747"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93336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library</a:t>
            </a:r>
            <a:endParaRPr lang="en-US" sz="2800" dirty="0"/>
          </a:p>
        </p:txBody>
      </p:sp>
      <p:graphicFrame>
        <p:nvGraphicFramePr>
          <p:cNvPr id="5" name="Content Placeholder 2">
            <a:extLst>
              <a:ext uri="{FF2B5EF4-FFF2-40B4-BE49-F238E27FC236}">
                <a16:creationId xmlns:a16="http://schemas.microsoft.com/office/drawing/2014/main" id="{5733017B-5486-48BB-A6B9-89AFF5206678}"/>
              </a:ext>
            </a:extLst>
          </p:cNvPr>
          <p:cNvGraphicFramePr>
            <a:graphicFrameLocks noGrp="1"/>
          </p:cNvGraphicFramePr>
          <p:nvPr>
            <p:ph idx="1"/>
            <p:extLst>
              <p:ext uri="{D42A27DB-BD31-4B8C-83A1-F6EECF244321}">
                <p14:modId xmlns:p14="http://schemas.microsoft.com/office/powerpoint/2010/main" val="4145477784"/>
              </p:ext>
            </p:extLst>
          </p:nvPr>
        </p:nvGraphicFramePr>
        <p:xfrm>
          <a:off x="845285" y="1041009"/>
          <a:ext cx="5850937" cy="5019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5" name="Picture 1" descr="page18image1319925584">
            <a:extLst>
              <a:ext uri="{FF2B5EF4-FFF2-40B4-BE49-F238E27FC236}">
                <a16:creationId xmlns:a16="http://schemas.microsoft.com/office/drawing/2014/main" id="{C343A911-D52E-1149-A1D8-9CAD253659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9440" y="100292"/>
            <a:ext cx="4397269" cy="6222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2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4" name="Picture 3">
            <a:extLst>
              <a:ext uri="{FF2B5EF4-FFF2-40B4-BE49-F238E27FC236}">
                <a16:creationId xmlns:a16="http://schemas.microsoft.com/office/drawing/2014/main" id="{52CA46F8-9B3C-D745-8857-982F0490D590}"/>
              </a:ext>
            </a:extLst>
          </p:cNvPr>
          <p:cNvPicPr>
            <a:picLocks noChangeAspect="1"/>
          </p:cNvPicPr>
          <p:nvPr/>
        </p:nvPicPr>
        <p:blipFill>
          <a:blip r:embed="rId3"/>
          <a:stretch>
            <a:fillRect/>
          </a:stretch>
        </p:blipFill>
        <p:spPr>
          <a:xfrm rot="16200000">
            <a:off x="5298627" y="-26913"/>
            <a:ext cx="1594747" cy="12192001"/>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
        <p:nvSpPr>
          <p:cNvPr id="6" name="TextBox 5">
            <a:extLst>
              <a:ext uri="{FF2B5EF4-FFF2-40B4-BE49-F238E27FC236}">
                <a16:creationId xmlns:a16="http://schemas.microsoft.com/office/drawing/2014/main" id="{38EB7199-3D58-4A45-9FC1-E150D05911A2}"/>
              </a:ext>
            </a:extLst>
          </p:cNvPr>
          <p:cNvSpPr txBox="1"/>
          <p:nvPr/>
        </p:nvSpPr>
        <p:spPr>
          <a:xfrm>
            <a:off x="-1" y="-17780"/>
            <a:ext cx="4068661" cy="688424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8976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0070C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WEDNESDAY 18</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6</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721048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lnSpcReduction="10000"/>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p>
          <a:p>
            <a:pPr marL="0" indent="0" algn="ctr">
              <a:buNone/>
            </a:pPr>
            <a:r>
              <a:rPr lang="en-US" dirty="0"/>
              <a:t>Task 4 - Handwriting</a:t>
            </a:r>
            <a:br>
              <a:rPr lang="en-US" dirty="0"/>
            </a:br>
            <a:r>
              <a:rPr lang="en-US" b="1" dirty="0"/>
              <a:t>Middle </a:t>
            </a:r>
            <a:br>
              <a:rPr lang="en-US" b="1" dirty="0"/>
            </a:br>
            <a:r>
              <a:rPr lang="en-US" dirty="0"/>
              <a:t>Task 1 – </a:t>
            </a:r>
            <a:r>
              <a:rPr lang="en-US" dirty="0" err="1"/>
              <a:t>Maths</a:t>
            </a:r>
            <a:r>
              <a:rPr lang="en-US" dirty="0"/>
              <a:t> Grid</a:t>
            </a:r>
            <a:br>
              <a:rPr lang="en-US" dirty="0"/>
            </a:br>
            <a:r>
              <a:rPr lang="en-US" dirty="0"/>
              <a:t>Task 2 – Worksheet</a:t>
            </a:r>
          </a:p>
          <a:p>
            <a:pPr marL="0" indent="0" algn="ctr">
              <a:buNone/>
            </a:pPr>
            <a:r>
              <a:rPr lang="en-US" dirty="0"/>
              <a:t>Task 3 – Fitness </a:t>
            </a:r>
          </a:p>
          <a:p>
            <a:pPr marL="0" indent="0" algn="ctr">
              <a:buNone/>
            </a:pPr>
            <a:r>
              <a:rPr lang="en-US" b="1" dirty="0"/>
              <a:t>Final</a:t>
            </a:r>
            <a:br>
              <a:rPr lang="en-US" b="1" dirty="0"/>
            </a:br>
            <a:r>
              <a:rPr lang="en-US" dirty="0"/>
              <a:t>Science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78273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b="1" dirty="0"/>
              <a:t>Task 1 - </a:t>
            </a:r>
            <a:r>
              <a:rPr lang="en-US" dirty="0"/>
              <a:t>spelling</a:t>
            </a:r>
            <a:br>
              <a:rPr lang="en-US" b="1" dirty="0"/>
            </a:br>
            <a:r>
              <a:rPr lang="en-US" b="1" dirty="0"/>
              <a:t>Task 2 - </a:t>
            </a:r>
            <a:r>
              <a:rPr lang="en-US" dirty="0"/>
              <a:t>reading</a:t>
            </a:r>
            <a:br>
              <a:rPr lang="en-US" b="1" dirty="0"/>
            </a:br>
            <a:r>
              <a:rPr lang="en-US" dirty="0">
                <a:solidFill>
                  <a:schemeClr val="accent1">
                    <a:lumMod val="75000"/>
                  </a:schemeClr>
                </a:solidFill>
              </a:rPr>
              <a:t>Crunch n’ sip</a:t>
            </a:r>
            <a:br>
              <a:rPr lang="en-US" dirty="0"/>
            </a:br>
            <a:r>
              <a:rPr lang="en-US" b="1" dirty="0"/>
              <a:t>Task 3 - w</a:t>
            </a:r>
            <a:r>
              <a:rPr lang="en-US" dirty="0"/>
              <a:t>riting </a:t>
            </a:r>
            <a:br>
              <a:rPr lang="en-US" dirty="0"/>
            </a:br>
            <a:r>
              <a:rPr lang="en-US" b="1" dirty="0"/>
              <a:t>Task 4 - </a:t>
            </a:r>
            <a:r>
              <a:rPr lang="en-US" dirty="0"/>
              <a:t>handwriting</a:t>
            </a:r>
          </a:p>
          <a:p>
            <a:pPr marL="0" indent="0" algn="ctr">
              <a:buNone/>
            </a:pPr>
            <a:r>
              <a:rPr lang="en-US" b="1" dirty="0"/>
              <a:t>Middle </a:t>
            </a:r>
            <a:br>
              <a:rPr lang="en-US" b="1" dirty="0"/>
            </a:br>
            <a:r>
              <a:rPr lang="en-US" b="1" dirty="0"/>
              <a:t>Task 1 - </a:t>
            </a:r>
            <a:r>
              <a:rPr lang="en-US" dirty="0" err="1"/>
              <a:t>Maths</a:t>
            </a:r>
            <a:r>
              <a:rPr lang="en-US" dirty="0"/>
              <a:t> Grid</a:t>
            </a:r>
            <a:br>
              <a:rPr lang="en-US" dirty="0"/>
            </a:br>
            <a:r>
              <a:rPr lang="en-US" b="1" dirty="0"/>
              <a:t>Task 2 - </a:t>
            </a:r>
            <a:r>
              <a:rPr lang="en-US" dirty="0"/>
              <a:t>Worksheet</a:t>
            </a:r>
          </a:p>
          <a:p>
            <a:pPr marL="0" indent="0" algn="ctr">
              <a:buNone/>
            </a:pPr>
            <a:r>
              <a:rPr lang="en-US" b="1" dirty="0"/>
              <a:t>Final</a:t>
            </a:r>
            <a:br>
              <a:rPr lang="en-US" b="1" dirty="0"/>
            </a:br>
            <a:r>
              <a:rPr lang="en-US" dirty="0"/>
              <a:t>Geography</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669932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394800" y="2557925"/>
            <a:ext cx="5007788" cy="3339128"/>
          </a:xfrm>
        </p:spPr>
        <p:txBody>
          <a:bodyPr>
            <a:normAutofit fontScale="92500"/>
          </a:bodyPr>
          <a:lstStyle/>
          <a:p>
            <a:pPr marL="0" indent="0">
              <a:lnSpc>
                <a:spcPct val="200000"/>
              </a:lnSpc>
              <a:buNone/>
            </a:pPr>
            <a:r>
              <a:rPr lang="en-US" dirty="0"/>
              <a:t>Write down your spelling words and  dot, dash, dive them on a piece of paper..</a:t>
            </a:r>
          </a:p>
          <a:p>
            <a:pPr marL="0" indent="0">
              <a:lnSpc>
                <a:spcPct val="200000"/>
              </a:lnSpc>
              <a:buNone/>
            </a:pPr>
            <a:r>
              <a:rPr lang="en-US" dirty="0"/>
              <a:t>Video will be posted on dojo!</a:t>
            </a:r>
            <a:br>
              <a:rPr lang="en-US" dirty="0"/>
            </a:br>
            <a:r>
              <a:rPr lang="en-US" dirty="0"/>
              <a:t>Complete spelling tasks.</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12289" name="Picture 1" descr="page19image1281285488">
            <a:extLst>
              <a:ext uri="{FF2B5EF4-FFF2-40B4-BE49-F238E27FC236}">
                <a16:creationId xmlns:a16="http://schemas.microsoft.com/office/drawing/2014/main" id="{E90A4244-4087-4547-ABE7-369C4E860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221" y="1464294"/>
            <a:ext cx="3048536" cy="431406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page20image1322828976">
            <a:extLst>
              <a:ext uri="{FF2B5EF4-FFF2-40B4-BE49-F238E27FC236}">
                <a16:creationId xmlns:a16="http://schemas.microsoft.com/office/drawing/2014/main" id="{F41CE92D-59B7-424C-8B6D-E18A576BE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7757" y="1282414"/>
            <a:ext cx="3134243" cy="4435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26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4117260" cy="3987119"/>
          </a:xfrm>
        </p:spPr>
        <p:txBody>
          <a:bodyPr>
            <a:normAutofit/>
          </a:bodyPr>
          <a:lstStyle/>
          <a:p>
            <a:pPr marL="0" indent="0">
              <a:lnSpc>
                <a:spcPct val="200000"/>
              </a:lnSpc>
              <a:buNone/>
            </a:pPr>
            <a:r>
              <a:rPr lang="en-US" dirty="0"/>
              <a:t>Read or get an adult to read ”Brown Bears”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descr="page21image1323258576">
            <a:extLst>
              <a:ext uri="{FF2B5EF4-FFF2-40B4-BE49-F238E27FC236}">
                <a16:creationId xmlns:a16="http://schemas.microsoft.com/office/drawing/2014/main" id="{A8DA5175-3D02-EE44-8051-A6478E247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351892" y="313965"/>
            <a:ext cx="4542063" cy="642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92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212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D1E65B-F8E3-AB4E-91E7-3E5306ECE899}"/>
              </a:ext>
            </a:extLst>
          </p:cNvPr>
          <p:cNvPicPr>
            <a:picLocks noChangeAspect="1"/>
          </p:cNvPicPr>
          <p:nvPr/>
        </p:nvPicPr>
        <p:blipFill>
          <a:blip r:embed="rId2"/>
          <a:stretch>
            <a:fillRect/>
          </a:stretch>
        </p:blipFill>
        <p:spPr>
          <a:xfrm>
            <a:off x="-15037" y="0"/>
            <a:ext cx="6295517" cy="6858000"/>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771893" y="84161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6914504" y="1458468"/>
            <a:ext cx="4643472" cy="42603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371600" y="2032571"/>
            <a:ext cx="4908880" cy="4367658"/>
          </a:xfrm>
        </p:spPr>
        <p:txBody>
          <a:bodyPr anchor="ctr">
            <a:normAutofit fontScale="92500"/>
          </a:bodyPr>
          <a:lstStyle/>
          <a:p>
            <a:pPr marL="0" indent="0">
              <a:lnSpc>
                <a:spcPct val="200000"/>
              </a:lnSpc>
              <a:buNone/>
            </a:pPr>
            <a:r>
              <a:rPr lang="en-US" sz="2000" dirty="0">
                <a:solidFill>
                  <a:schemeClr val="bg1"/>
                </a:solidFill>
              </a:rPr>
              <a:t>Writing – watch the video below:</a:t>
            </a:r>
          </a:p>
          <a:p>
            <a:pPr marL="0" indent="0">
              <a:lnSpc>
                <a:spcPct val="200000"/>
              </a:lnSpc>
              <a:buNone/>
            </a:pPr>
            <a:r>
              <a:rPr lang="en-US" sz="2000" dirty="0">
                <a:solidFill>
                  <a:schemeClr val="bg1"/>
                </a:solidFill>
                <a:hlinkClick r:id="rId4">
                  <a:extLst>
                    <a:ext uri="{A12FA001-AC4F-418D-AE19-62706E023703}">
                      <ahyp:hlinkClr xmlns:ahyp="http://schemas.microsoft.com/office/drawing/2018/hyperlinkcolor" val="tx"/>
                    </a:ext>
                  </a:extLst>
                </a:hlinkClick>
              </a:rPr>
              <a:t>http://www.youtube.com/watch?v=LxQasStPy9U</a:t>
            </a:r>
            <a:endParaRPr lang="en-US" sz="2000" dirty="0">
              <a:solidFill>
                <a:schemeClr val="bg1"/>
              </a:solidFill>
            </a:endParaRPr>
          </a:p>
          <a:p>
            <a:pPr marL="0" indent="0">
              <a:lnSpc>
                <a:spcPct val="200000"/>
              </a:lnSpc>
              <a:buNone/>
            </a:pPr>
            <a:r>
              <a:rPr lang="en-US" sz="2000" dirty="0">
                <a:solidFill>
                  <a:schemeClr val="bg1"/>
                </a:solidFill>
              </a:rPr>
              <a:t>On a piece of paper write a procedural text of ’how to make fairy bread’. Be creative. Remember to add a title, list of materials and a method (instructions). Don’t forget to start each step with a verb!</a:t>
            </a:r>
          </a:p>
          <a:p>
            <a:pPr marL="0" indent="0">
              <a:lnSpc>
                <a:spcPct val="200000"/>
              </a:lnSpc>
              <a:buNone/>
            </a:pPr>
            <a:endParaRPr lang="en-US" sz="2000" dirty="0">
              <a:solidFill>
                <a:schemeClr val="bg1"/>
              </a:solidFill>
            </a:endParaRP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8"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3555717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682261" y="2766592"/>
            <a:ext cx="8827477" cy="4091408"/>
          </a:xfrm>
        </p:spPr>
        <p:txBody>
          <a:bodyPr>
            <a:normAutofit/>
          </a:bodyPr>
          <a:lstStyle/>
          <a:p>
            <a:pPr marL="0" indent="0">
              <a:lnSpc>
                <a:spcPct val="200000"/>
              </a:lnSpc>
              <a:buNone/>
            </a:pPr>
            <a:r>
              <a:rPr lang="en-US" dirty="0"/>
              <a:t>Complete the letter “f” in your handwriting books.</a:t>
            </a:r>
          </a:p>
          <a:p>
            <a:pPr marL="0" indent="0">
              <a:lnSpc>
                <a:spcPct val="200000"/>
              </a:lnSpc>
              <a:buNone/>
            </a:pPr>
            <a:r>
              <a:rPr lang="en-AU" dirty="0">
                <a:hlinkClick r:id="rId2"/>
              </a:rPr>
              <a:t>https://www.youtube.com/watch?v=Dbe4IKgQYh4</a:t>
            </a:r>
            <a:endParaRPr lang="en-US" dirty="0"/>
          </a:p>
          <a:p>
            <a:pPr marL="0" indent="0">
              <a:lnSpc>
                <a:spcPct val="200000"/>
              </a:lnSpc>
              <a:buNone/>
            </a:pPr>
            <a:endParaRPr lang="en-US" dirty="0"/>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10955" y="3011633"/>
            <a:ext cx="2576164" cy="217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409B1-7B69-2B4A-9C0A-CD8EC31FAEBC}"/>
              </a:ext>
            </a:extLst>
          </p:cNvPr>
          <p:cNvPicPr>
            <a:picLocks noChangeAspect="1"/>
          </p:cNvPicPr>
          <p:nvPr/>
        </p:nvPicPr>
        <p:blipFill>
          <a:blip r:embed="rId2"/>
          <a:stretch>
            <a:fillRect/>
          </a:stretch>
        </p:blipFill>
        <p:spPr>
          <a:xfrm rot="16200000">
            <a:off x="5335905" y="-14960"/>
            <a:ext cx="1520190" cy="12192000"/>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9577867"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9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EF14F-9893-C447-A1F9-3BC7EA6B82BE}"/>
              </a:ext>
            </a:extLst>
          </p:cNvPr>
          <p:cNvPicPr>
            <a:picLocks noChangeAspect="1"/>
          </p:cNvPicPr>
          <p:nvPr/>
        </p:nvPicPr>
        <p:blipFill>
          <a:blip r:embed="rId2"/>
          <a:stretch>
            <a:fillRect/>
          </a:stretch>
        </p:blipFill>
        <p:spPr>
          <a:xfrm>
            <a:off x="0" y="-1"/>
            <a:ext cx="4494654" cy="7643193"/>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07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2DCD07-2EFB-C94D-8EB2-17B8BDA24513}"/>
              </a:ext>
            </a:extLst>
          </p:cNvPr>
          <p:cNvPicPr>
            <a:picLocks noChangeAspect="1"/>
          </p:cNvPicPr>
          <p:nvPr/>
        </p:nvPicPr>
        <p:blipFill>
          <a:blip r:embed="rId2"/>
          <a:stretch>
            <a:fillRect/>
          </a:stretch>
        </p:blipFill>
        <p:spPr>
          <a:xfrm>
            <a:off x="-42174" y="-1"/>
            <a:ext cx="4080775" cy="6939389"/>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a:solidFill>
                  <a:schemeClr val="bg1"/>
                </a:solidFill>
              </a:rPr>
              <a:t>Task 2</a:t>
            </a: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2d and 3d shapes</a:t>
            </a:r>
          </a:p>
        </p:txBody>
      </p:sp>
      <p:sp>
        <p:nvSpPr>
          <p:cNvPr id="7" name="TextBox 6">
            <a:extLst>
              <a:ext uri="{FF2B5EF4-FFF2-40B4-BE49-F238E27FC236}">
                <a16:creationId xmlns:a16="http://schemas.microsoft.com/office/drawing/2014/main" id="{B515D70D-725E-094F-9590-7145EAA877D7}"/>
              </a:ext>
            </a:extLst>
          </p:cNvPr>
          <p:cNvSpPr txBox="1"/>
          <p:nvPr/>
        </p:nvSpPr>
        <p:spPr>
          <a:xfrm>
            <a:off x="4639088" y="8786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903664" y="87867"/>
            <a:ext cx="1892595" cy="369332"/>
          </a:xfrm>
          <a:prstGeom prst="rect">
            <a:avLst/>
          </a:prstGeom>
          <a:noFill/>
        </p:spPr>
        <p:txBody>
          <a:bodyPr wrap="square" rtlCol="0">
            <a:spAutoFit/>
          </a:bodyPr>
          <a:lstStyle/>
          <a:p>
            <a:r>
              <a:rPr lang="en-US" dirty="0"/>
              <a:t>Year 2</a:t>
            </a:r>
          </a:p>
        </p:txBody>
      </p:sp>
      <p:pic>
        <p:nvPicPr>
          <p:cNvPr id="14337" name="Picture 1" descr="page22image1319929824">
            <a:extLst>
              <a:ext uri="{FF2B5EF4-FFF2-40B4-BE49-F238E27FC236}">
                <a16:creationId xmlns:a16="http://schemas.microsoft.com/office/drawing/2014/main" id="{ED0F17B7-7D40-B649-9F85-E8E895FF0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757" y="893053"/>
            <a:ext cx="3490486" cy="493947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age23image1319934480">
            <a:extLst>
              <a:ext uri="{FF2B5EF4-FFF2-40B4-BE49-F238E27FC236}">
                <a16:creationId xmlns:a16="http://schemas.microsoft.com/office/drawing/2014/main" id="{A3698D3D-4FEB-674A-84BA-E7005325B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1" y="561340"/>
            <a:ext cx="3737317" cy="528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687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3396-0660-AA4A-A8B3-3A7573604D6B}"/>
              </a:ext>
            </a:extLst>
          </p:cNvPr>
          <p:cNvSpPr>
            <a:spLocks noGrp="1"/>
          </p:cNvSpPr>
          <p:nvPr>
            <p:ph type="title"/>
          </p:nvPr>
        </p:nvSpPr>
        <p:spPr/>
        <p:txBody>
          <a:bodyPr/>
          <a:lstStyle/>
          <a:p>
            <a:r>
              <a:rPr lang="en-US" dirty="0"/>
              <a:t>fitness</a:t>
            </a:r>
          </a:p>
        </p:txBody>
      </p:sp>
      <p:sp>
        <p:nvSpPr>
          <p:cNvPr id="3" name="Content Placeholder 2">
            <a:extLst>
              <a:ext uri="{FF2B5EF4-FFF2-40B4-BE49-F238E27FC236}">
                <a16:creationId xmlns:a16="http://schemas.microsoft.com/office/drawing/2014/main" id="{E217913D-41D7-974C-AC79-6932BD1E7D62}"/>
              </a:ext>
            </a:extLst>
          </p:cNvPr>
          <p:cNvSpPr>
            <a:spLocks noGrp="1"/>
          </p:cNvSpPr>
          <p:nvPr>
            <p:ph idx="1"/>
          </p:nvPr>
        </p:nvSpPr>
        <p:spPr/>
        <p:txBody>
          <a:bodyPr/>
          <a:lstStyle/>
          <a:p>
            <a:r>
              <a:rPr lang="en-US" dirty="0"/>
              <a:t>Choose an activity from the fitness grid to complete.</a:t>
            </a:r>
          </a:p>
        </p:txBody>
      </p:sp>
      <p:pic>
        <p:nvPicPr>
          <p:cNvPr id="10242" name="Picture 2" descr="Fitness GIF Demonstrates 48 Exercises Perfect for New Year&amp;#39;s Resolutions |  Workout videos, Excercise routine, Personal trainer app">
            <a:extLst>
              <a:ext uri="{FF2B5EF4-FFF2-40B4-BE49-F238E27FC236}">
                <a16:creationId xmlns:a16="http://schemas.microsoft.com/office/drawing/2014/main" id="{B43E3074-1262-D647-9C1A-7CE0F5B8388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640" y="2724912"/>
            <a:ext cx="49403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76F863-D9F6-8643-97B3-0D565B960A6B}"/>
              </a:ext>
            </a:extLst>
          </p:cNvPr>
          <p:cNvSpPr txBox="1"/>
          <p:nvPr/>
        </p:nvSpPr>
        <p:spPr>
          <a:xfrm>
            <a:off x="8660071" y="2791684"/>
            <a:ext cx="3214578" cy="1077218"/>
          </a:xfrm>
          <a:prstGeom prst="rect">
            <a:avLst/>
          </a:prstGeom>
          <a:noFill/>
        </p:spPr>
        <p:txBody>
          <a:bodyPr wrap="square" rtlCol="0">
            <a:spAutoFit/>
          </a:bodyPr>
          <a:lstStyle/>
          <a:p>
            <a:r>
              <a:rPr lang="en-US" sz="3200" dirty="0"/>
              <a:t>Not this one </a:t>
            </a:r>
          </a:p>
          <a:p>
            <a:r>
              <a:rPr lang="en-US" sz="3200" dirty="0"/>
              <a:t>(in your packs)</a:t>
            </a:r>
          </a:p>
        </p:txBody>
      </p:sp>
      <p:cxnSp>
        <p:nvCxnSpPr>
          <p:cNvPr id="6" name="Straight Arrow Connector 5">
            <a:extLst>
              <a:ext uri="{FF2B5EF4-FFF2-40B4-BE49-F238E27FC236}">
                <a16:creationId xmlns:a16="http://schemas.microsoft.com/office/drawing/2014/main" id="{DC16D74C-0286-E047-98A1-04DA7F6AAC6E}"/>
              </a:ext>
            </a:extLst>
          </p:cNvPr>
          <p:cNvCxnSpPr/>
          <p:nvPr/>
        </p:nvCxnSpPr>
        <p:spPr>
          <a:xfrm flipH="1">
            <a:off x="6864940" y="3232298"/>
            <a:ext cx="151351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721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61F142-9FD5-2041-ADCE-5F425B5F409C}"/>
              </a:ext>
            </a:extLst>
          </p:cNvPr>
          <p:cNvPicPr>
            <a:picLocks noChangeAspect="1"/>
          </p:cNvPicPr>
          <p:nvPr/>
        </p:nvPicPr>
        <p:blipFill>
          <a:blip r:embed="rId2"/>
          <a:stretch>
            <a:fillRect/>
          </a:stretch>
        </p:blipFill>
        <p:spPr>
          <a:xfrm rot="16200000">
            <a:off x="5433491" y="52908"/>
            <a:ext cx="1325020" cy="12192001"/>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304921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950720" y="590186"/>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407918" y="1839683"/>
            <a:ext cx="3797938" cy="4330892"/>
          </a:xfrm>
        </p:spPr>
        <p:txBody>
          <a:bodyPr>
            <a:normAutofit fontScale="62500" lnSpcReduction="20000"/>
          </a:bodyPr>
          <a:lstStyle/>
          <a:p>
            <a:pPr marL="0" indent="0">
              <a:lnSpc>
                <a:spcPct val="200000"/>
              </a:lnSpc>
              <a:buNone/>
            </a:pPr>
            <a:r>
              <a:rPr lang="en-US" dirty="0"/>
              <a:t>Watch </a:t>
            </a:r>
            <a:r>
              <a:rPr lang="en-US" dirty="0" err="1"/>
              <a:t>Mrs</a:t>
            </a:r>
            <a:r>
              <a:rPr lang="en-US" dirty="0"/>
              <a:t> Warwick’s video’s for the sound of the week. Brainstorm a list of words using the sound focus of the week on a piece of paper.</a:t>
            </a:r>
            <a:br>
              <a:rPr lang="en-US" dirty="0"/>
            </a:br>
            <a:r>
              <a:rPr lang="en-US" dirty="0"/>
              <a:t>YEAR 1</a:t>
            </a:r>
          </a:p>
          <a:p>
            <a:pPr marL="0" indent="0">
              <a:lnSpc>
                <a:spcPct val="200000"/>
              </a:lnSpc>
              <a:buNone/>
            </a:pPr>
            <a:r>
              <a:rPr lang="en-US" dirty="0">
                <a:hlinkClick r:id="rId2"/>
              </a:rPr>
              <a:t>https://www.youtube.com/watch?v=Sq2hLoQhI7Q</a:t>
            </a:r>
            <a:br>
              <a:rPr lang="en-US" dirty="0"/>
            </a:br>
            <a:r>
              <a:rPr lang="en-US" dirty="0"/>
              <a:t>YEAR 2</a:t>
            </a:r>
          </a:p>
          <a:p>
            <a:pPr marL="0" indent="0">
              <a:lnSpc>
                <a:spcPct val="200000"/>
              </a:lnSpc>
              <a:buNone/>
            </a:pPr>
            <a:r>
              <a:rPr lang="en-US" dirty="0">
                <a:hlinkClick r:id="rId3"/>
              </a:rPr>
              <a:t>https://www.youtube.com/watch?v=eoQkRLn_sWw</a:t>
            </a:r>
            <a:br>
              <a:rPr lang="en-US" dirty="0"/>
            </a:br>
            <a:endParaRPr lang="en-AU" dirty="0"/>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15" name="TextBox 14">
            <a:extLst>
              <a:ext uri="{FF2B5EF4-FFF2-40B4-BE49-F238E27FC236}">
                <a16:creationId xmlns:a16="http://schemas.microsoft.com/office/drawing/2014/main" id="{3919360B-1959-5843-85BD-1377B45B226A}"/>
              </a:ext>
            </a:extLst>
          </p:cNvPr>
          <p:cNvSpPr txBox="1"/>
          <p:nvPr/>
        </p:nvSpPr>
        <p:spPr>
          <a:xfrm>
            <a:off x="6096000" y="1384663"/>
            <a:ext cx="1428206" cy="369332"/>
          </a:xfrm>
          <a:prstGeom prst="rect">
            <a:avLst/>
          </a:prstGeom>
          <a:noFill/>
        </p:spPr>
        <p:txBody>
          <a:bodyPr wrap="square" rtlCol="0">
            <a:spAutoFit/>
          </a:bodyPr>
          <a:lstStyle/>
          <a:p>
            <a:pPr algn="ctr"/>
            <a:r>
              <a:rPr lang="en-US" dirty="0"/>
              <a:t>Year 1</a:t>
            </a:r>
          </a:p>
        </p:txBody>
      </p:sp>
      <p:sp>
        <p:nvSpPr>
          <p:cNvPr id="16" name="TextBox 15">
            <a:extLst>
              <a:ext uri="{FF2B5EF4-FFF2-40B4-BE49-F238E27FC236}">
                <a16:creationId xmlns:a16="http://schemas.microsoft.com/office/drawing/2014/main" id="{E1B87B52-244F-D047-AEA0-A7942E719645}"/>
              </a:ext>
            </a:extLst>
          </p:cNvPr>
          <p:cNvSpPr txBox="1"/>
          <p:nvPr/>
        </p:nvSpPr>
        <p:spPr>
          <a:xfrm>
            <a:off x="9379131" y="1384663"/>
            <a:ext cx="1619795" cy="369332"/>
          </a:xfrm>
          <a:prstGeom prst="rect">
            <a:avLst/>
          </a:prstGeom>
          <a:noFill/>
        </p:spPr>
        <p:txBody>
          <a:bodyPr wrap="square" rtlCol="0">
            <a:spAutoFit/>
          </a:bodyPr>
          <a:lstStyle/>
          <a:p>
            <a:pPr algn="ctr"/>
            <a:r>
              <a:rPr lang="en-US" dirty="0"/>
              <a:t>Year 2</a:t>
            </a:r>
          </a:p>
        </p:txBody>
      </p:sp>
      <p:pic>
        <p:nvPicPr>
          <p:cNvPr id="2049" name="Picture 1" descr="page8image1281662688">
            <a:extLst>
              <a:ext uri="{FF2B5EF4-FFF2-40B4-BE49-F238E27FC236}">
                <a16:creationId xmlns:a16="http://schemas.microsoft.com/office/drawing/2014/main" id="{745375DF-3D14-CF44-BC39-C127A6739A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476" y="1884829"/>
            <a:ext cx="2889340" cy="40887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9image1319259056">
            <a:extLst>
              <a:ext uri="{FF2B5EF4-FFF2-40B4-BE49-F238E27FC236}">
                <a16:creationId xmlns:a16="http://schemas.microsoft.com/office/drawing/2014/main" id="{04962452-94D5-6546-83AA-776F2E21C4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7401" y="1957041"/>
            <a:ext cx="3023929" cy="427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172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487E67-389E-C14B-A446-FED858F63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6312946" cy="6858000"/>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103952" y="714011"/>
            <a:ext cx="4683317" cy="666940"/>
          </a:xfrm>
        </p:spPr>
        <p:txBody>
          <a:bodyPr anchor="b">
            <a:normAutofit/>
          </a:bodyPr>
          <a:lstStyle/>
          <a:p>
            <a:r>
              <a:rPr lang="en-US" sz="4000" dirty="0"/>
              <a:t>KLA</a:t>
            </a:r>
            <a:r>
              <a:rPr lang="en-US" sz="4000" dirty="0">
                <a:solidFill>
                  <a:schemeClr val="bg1"/>
                </a:solidFill>
              </a:rPr>
              <a:t> </a:t>
            </a:r>
            <a:r>
              <a:rPr lang="en-US" sz="4000" dirty="0"/>
              <a:t>- SCIENCE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45286" y="3200153"/>
            <a:ext cx="5200650" cy="2490025"/>
          </a:xfrm>
        </p:spPr>
        <p:txBody>
          <a:bodyPr>
            <a:normAutofit lnSpcReduction="10000"/>
          </a:bodyPr>
          <a:lstStyle/>
          <a:p>
            <a:pPr marL="0" indent="0">
              <a:buNone/>
            </a:pPr>
            <a:r>
              <a:rPr lang="en-US" dirty="0">
                <a:solidFill>
                  <a:schemeClr val="bg1"/>
                </a:solidFill>
              </a:rPr>
              <a:t>Some living things have offspring that look very different to their parents. Look at the images on the worksheet. What do the parents of tadpoles, caterpillars and shark eggs look like? Draw and label their parents.</a:t>
            </a:r>
          </a:p>
        </p:txBody>
      </p:sp>
      <p:pic>
        <p:nvPicPr>
          <p:cNvPr id="15361" name="Picture 1" descr="page24image1319939776">
            <a:extLst>
              <a:ext uri="{FF2B5EF4-FFF2-40B4-BE49-F238E27FC236}">
                <a16:creationId xmlns:a16="http://schemas.microsoft.com/office/drawing/2014/main" id="{7530D350-2DC0-6A4B-B276-5EB6BBE7C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175253" y="406102"/>
            <a:ext cx="4154439" cy="587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216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342002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THURSDAY 19</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6</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67625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Morning</a:t>
            </a:r>
            <a:br>
              <a:rPr lang="en-US" b="1" dirty="0"/>
            </a:br>
            <a:r>
              <a:rPr lang="en-US" dirty="0"/>
              <a:t>Task 1 – Spelling</a:t>
            </a:r>
            <a:br>
              <a:rPr lang="en-US" b="1" dirty="0"/>
            </a:br>
            <a:r>
              <a:rPr lang="en-US" dirty="0"/>
              <a:t>Task 2 – Reading</a:t>
            </a:r>
            <a:br>
              <a:rPr lang="en-US" b="1" dirty="0"/>
            </a:br>
            <a:r>
              <a:rPr lang="en-US" dirty="0">
                <a:solidFill>
                  <a:schemeClr val="accent1">
                    <a:lumMod val="75000"/>
                  </a:schemeClr>
                </a:solidFill>
              </a:rPr>
              <a:t>Crunch n’ sip</a:t>
            </a:r>
            <a:br>
              <a:rPr lang="en-US" dirty="0"/>
            </a:br>
            <a:r>
              <a:rPr lang="en-US" dirty="0"/>
              <a:t>Task 3 - Writing </a:t>
            </a:r>
            <a:br>
              <a:rPr lang="en-US" dirty="0"/>
            </a:br>
            <a:r>
              <a:rPr lang="en-US" b="1" dirty="0"/>
              <a:t>Middle </a:t>
            </a:r>
            <a:br>
              <a:rPr lang="en-US" b="1" dirty="0"/>
            </a:br>
            <a:r>
              <a:rPr lang="en-US" dirty="0"/>
              <a:t>Task 1 – </a:t>
            </a:r>
            <a:r>
              <a:rPr lang="en-US" dirty="0" err="1"/>
              <a:t>Maths</a:t>
            </a:r>
            <a:r>
              <a:rPr lang="en-US" dirty="0"/>
              <a:t> Grid</a:t>
            </a:r>
          </a:p>
          <a:p>
            <a:pPr marL="0" indent="0" algn="ctr">
              <a:buNone/>
            </a:pPr>
            <a:r>
              <a:rPr lang="en-US" dirty="0"/>
              <a:t>Task 2 – </a:t>
            </a:r>
            <a:r>
              <a:rPr lang="en-US" dirty="0" err="1"/>
              <a:t>Maths</a:t>
            </a:r>
            <a:r>
              <a:rPr lang="en-US" dirty="0"/>
              <a:t> Worksheets</a:t>
            </a:r>
          </a:p>
          <a:p>
            <a:pPr marL="0" indent="0" algn="ctr">
              <a:buNone/>
            </a:pPr>
            <a:r>
              <a:rPr lang="en-US" b="1" dirty="0"/>
              <a:t>Final</a:t>
            </a:r>
            <a:br>
              <a:rPr lang="en-US" b="1" dirty="0"/>
            </a:br>
            <a:r>
              <a:rPr lang="en-US" dirty="0"/>
              <a:t>PDHPE</a:t>
            </a: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Tree>
    <p:extLst>
      <p:ext uri="{BB962C8B-B14F-4D97-AF65-F5344CB8AC3E}">
        <p14:creationId xmlns:p14="http://schemas.microsoft.com/office/powerpoint/2010/main" val="1553632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B529-7C2E-2B48-BA8C-3622F2C11504}"/>
              </a:ext>
            </a:extLst>
          </p:cNvPr>
          <p:cNvSpPr>
            <a:spLocks noGrp="1"/>
          </p:cNvSpPr>
          <p:nvPr>
            <p:ph type="title"/>
          </p:nvPr>
        </p:nvSpPr>
        <p:spPr>
          <a:xfrm>
            <a:off x="1676523" y="960947"/>
            <a:ext cx="10241280" cy="1234440"/>
          </a:xfrm>
        </p:spPr>
        <p:txBody>
          <a:bodyPr/>
          <a:lstStyle/>
          <a:p>
            <a:r>
              <a:rPr lang="en-US" dirty="0"/>
              <a:t>Task 1</a:t>
            </a:r>
          </a:p>
        </p:txBody>
      </p:sp>
      <p:sp>
        <p:nvSpPr>
          <p:cNvPr id="3" name="Content Placeholder 2">
            <a:extLst>
              <a:ext uri="{FF2B5EF4-FFF2-40B4-BE49-F238E27FC236}">
                <a16:creationId xmlns:a16="http://schemas.microsoft.com/office/drawing/2014/main" id="{E145A72E-A7CE-464B-BEE9-5F6B0EDDE2F9}"/>
              </a:ext>
            </a:extLst>
          </p:cNvPr>
          <p:cNvSpPr>
            <a:spLocks noGrp="1"/>
          </p:cNvSpPr>
          <p:nvPr>
            <p:ph idx="1"/>
          </p:nvPr>
        </p:nvSpPr>
        <p:spPr>
          <a:xfrm>
            <a:off x="1595438" y="2375101"/>
            <a:ext cx="3711405" cy="3339128"/>
          </a:xfrm>
        </p:spPr>
        <p:txBody>
          <a:bodyPr>
            <a:normAutofit fontScale="77500" lnSpcReduction="20000"/>
          </a:bodyPr>
          <a:lstStyle/>
          <a:p>
            <a:pPr marL="0" indent="0">
              <a:lnSpc>
                <a:spcPct val="200000"/>
              </a:lnSpc>
              <a:buNone/>
            </a:pPr>
            <a:r>
              <a:rPr lang="en-US" dirty="0"/>
              <a:t>Practice your spelling words in alphabetical order on a piece of paper. </a:t>
            </a:r>
          </a:p>
          <a:p>
            <a:pPr marL="0" indent="0">
              <a:lnSpc>
                <a:spcPct val="200000"/>
              </a:lnSpc>
              <a:buNone/>
            </a:pPr>
            <a:r>
              <a:rPr lang="en-US" dirty="0"/>
              <a:t>Write 5 sentences using your spelling words on a piece of paper. Circle any verbs (action words) in your sentence. </a:t>
            </a:r>
          </a:p>
        </p:txBody>
      </p:sp>
      <p:sp>
        <p:nvSpPr>
          <p:cNvPr id="6" name="Rectangle 5">
            <a:extLst>
              <a:ext uri="{FF2B5EF4-FFF2-40B4-BE49-F238E27FC236}">
                <a16:creationId xmlns:a16="http://schemas.microsoft.com/office/drawing/2014/main" id="{F90048DF-3E93-BA4C-98DE-22929CCE6CE8}"/>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E5FD61-506D-AF46-B020-AA5B6B90FBE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F928643-15A6-9E41-9E37-BE12E0B2A7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8" name="Picture 7">
            <a:extLst>
              <a:ext uri="{FF2B5EF4-FFF2-40B4-BE49-F238E27FC236}">
                <a16:creationId xmlns:a16="http://schemas.microsoft.com/office/drawing/2014/main" id="{30D368A4-D404-6F40-8AE3-496B4A41EBCA}"/>
              </a:ext>
            </a:extLst>
          </p:cNvPr>
          <p:cNvPicPr>
            <a:picLocks noChangeAspect="1"/>
          </p:cNvPicPr>
          <p:nvPr/>
        </p:nvPicPr>
        <p:blipFill rotWithShape="1">
          <a:blip r:embed="rId3"/>
          <a:srcRect t="16438" b="14923"/>
          <a:stretch/>
        </p:blipFill>
        <p:spPr>
          <a:xfrm>
            <a:off x="5476574" y="3500089"/>
            <a:ext cx="2990762" cy="2900140"/>
          </a:xfrm>
          <a:prstGeom prst="rect">
            <a:avLst/>
          </a:prstGeom>
        </p:spPr>
      </p:pic>
      <p:pic>
        <p:nvPicPr>
          <p:cNvPr id="10" name="Picture 9">
            <a:extLst>
              <a:ext uri="{FF2B5EF4-FFF2-40B4-BE49-F238E27FC236}">
                <a16:creationId xmlns:a16="http://schemas.microsoft.com/office/drawing/2014/main" id="{F9F2AFAF-8D5F-AE46-B899-32368E8B1D23}"/>
              </a:ext>
            </a:extLst>
          </p:cNvPr>
          <p:cNvPicPr>
            <a:picLocks noChangeAspect="1"/>
          </p:cNvPicPr>
          <p:nvPr/>
        </p:nvPicPr>
        <p:blipFill rotWithShape="1">
          <a:blip r:embed="rId4"/>
          <a:srcRect t="11007"/>
          <a:stretch/>
        </p:blipFill>
        <p:spPr>
          <a:xfrm>
            <a:off x="8865289" y="2195387"/>
            <a:ext cx="3300376" cy="4149406"/>
          </a:xfrm>
          <a:prstGeom prst="rect">
            <a:avLst/>
          </a:prstGeom>
        </p:spPr>
      </p:pic>
      <p:pic>
        <p:nvPicPr>
          <p:cNvPr id="9" name="Picture 1" descr="page6image1324667200">
            <a:extLst>
              <a:ext uri="{FF2B5EF4-FFF2-40B4-BE49-F238E27FC236}">
                <a16:creationId xmlns:a16="http://schemas.microsoft.com/office/drawing/2014/main" id="{8F4DEC75-0170-0045-92E1-2E0237CB35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817208" y="616849"/>
            <a:ext cx="2458843" cy="347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61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2</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512282" y="2143802"/>
            <a:ext cx="3309563" cy="3987119"/>
          </a:xfrm>
        </p:spPr>
        <p:txBody>
          <a:bodyPr>
            <a:normAutofit/>
          </a:bodyPr>
          <a:lstStyle/>
          <a:p>
            <a:pPr marL="0" indent="0">
              <a:lnSpc>
                <a:spcPct val="200000"/>
              </a:lnSpc>
              <a:buNone/>
            </a:pPr>
            <a:r>
              <a:rPr lang="en-US" dirty="0"/>
              <a:t>Read or get an adult to read ”Victoria Falls” and answer the questions.</a:t>
            </a: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4220" y="5497930"/>
            <a:ext cx="967338" cy="816081"/>
          </a:xfrm>
          <a:prstGeom prst="rect">
            <a:avLst/>
          </a:prstGeom>
          <a:noFill/>
          <a:extLst>
            <a:ext uri="{909E8E84-426E-40DD-AFC4-6F175D3DCCD1}">
              <a14:hiddenFill xmlns:a14="http://schemas.microsoft.com/office/drawing/2010/main">
                <a:solidFill>
                  <a:srgbClr val="FFFFFF"/>
                </a:solidFill>
              </a14:hiddenFill>
            </a:ext>
          </a:extLst>
        </p:spPr>
      </p:pic>
      <p:pic>
        <p:nvPicPr>
          <p:cNvPr id="17409" name="Picture 1" descr="page25image1324700736">
            <a:extLst>
              <a:ext uri="{FF2B5EF4-FFF2-40B4-BE49-F238E27FC236}">
                <a16:creationId xmlns:a16="http://schemas.microsoft.com/office/drawing/2014/main" id="{9E17681D-9032-DE43-AD84-1A8881CD8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772709" y="507604"/>
            <a:ext cx="4581084" cy="6482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67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358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4C764A8-7FEC-F446-AEB5-6A69EEA34E72}"/>
              </a:ext>
            </a:extLst>
          </p:cNvPr>
          <p:cNvPicPr>
            <a:picLocks noChangeAspect="1"/>
          </p:cNvPicPr>
          <p:nvPr/>
        </p:nvPicPr>
        <p:blipFill>
          <a:blip r:embed="rId2"/>
          <a:stretch>
            <a:fillRect/>
          </a:stretch>
        </p:blipFill>
        <p:spPr>
          <a:xfrm>
            <a:off x="6596" y="-14748"/>
            <a:ext cx="6719324" cy="6899646"/>
          </a:xfrm>
          <a:prstGeom prst="rect">
            <a:avLst/>
          </a:prstGeom>
        </p:spPr>
      </p:pic>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834304" y="686044"/>
            <a:ext cx="3319895" cy="1694972"/>
          </a:xfrm>
        </p:spPr>
        <p:txBody>
          <a:bodyPr anchor="ctr">
            <a:normAutofit/>
          </a:bodyPr>
          <a:lstStyle/>
          <a:p>
            <a:r>
              <a:rPr lang="en-US" sz="3200" dirty="0">
                <a:solidFill>
                  <a:schemeClr val="bg1"/>
                </a:solidFill>
              </a:rPr>
              <a:t>Task 3</a:t>
            </a:r>
          </a:p>
        </p:txBody>
      </p:sp>
      <p:pic>
        <p:nvPicPr>
          <p:cNvPr id="4100" name="Picture 4" descr="Writing Gif - GIFcen">
            <a:extLst>
              <a:ext uri="{FF2B5EF4-FFF2-40B4-BE49-F238E27FC236}">
                <a16:creationId xmlns:a16="http://schemas.microsoft.com/office/drawing/2014/main" id="{8D934DF3-AFCC-7642-B62D-5D7701BA71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1036800" y="5342008"/>
            <a:ext cx="1125141" cy="10323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595438" y="1632455"/>
            <a:ext cx="5130482" cy="4741390"/>
          </a:xfrm>
        </p:spPr>
        <p:txBody>
          <a:bodyPr anchor="ctr">
            <a:normAutofit lnSpcReduction="10000"/>
          </a:bodyPr>
          <a:lstStyle/>
          <a:p>
            <a:pPr marL="0" indent="0">
              <a:lnSpc>
                <a:spcPct val="200000"/>
              </a:lnSpc>
              <a:buNone/>
            </a:pPr>
            <a:r>
              <a:rPr lang="en-US" sz="2000" dirty="0">
                <a:solidFill>
                  <a:schemeClr val="bg1"/>
                </a:solidFill>
              </a:rPr>
              <a:t>Procedural writing</a:t>
            </a:r>
          </a:p>
          <a:p>
            <a:pPr marL="0" indent="0">
              <a:lnSpc>
                <a:spcPct val="200000"/>
              </a:lnSpc>
              <a:buNone/>
            </a:pPr>
            <a:r>
              <a:rPr lang="en-US" sz="2000" dirty="0">
                <a:solidFill>
                  <a:schemeClr val="bg1"/>
                </a:solidFill>
              </a:rPr>
              <a:t>Watch the video of </a:t>
            </a:r>
            <a:r>
              <a:rPr lang="en-US" sz="2000" dirty="0" err="1">
                <a:solidFill>
                  <a:schemeClr val="bg1"/>
                </a:solidFill>
              </a:rPr>
              <a:t>Mrs</a:t>
            </a:r>
            <a:r>
              <a:rPr lang="en-US" sz="2000" dirty="0">
                <a:solidFill>
                  <a:schemeClr val="bg1"/>
                </a:solidFill>
              </a:rPr>
              <a:t> Mazloum making a smoothie on your dojo.</a:t>
            </a:r>
            <a:br>
              <a:rPr lang="en-AU" sz="2000" dirty="0">
                <a:solidFill>
                  <a:schemeClr val="bg1"/>
                </a:solidFill>
              </a:rPr>
            </a:br>
            <a:br>
              <a:rPr lang="en-AU" sz="2000" dirty="0">
                <a:solidFill>
                  <a:schemeClr val="bg1"/>
                </a:solidFill>
              </a:rPr>
            </a:br>
            <a:r>
              <a:rPr lang="en-AU" sz="2000" dirty="0">
                <a:solidFill>
                  <a:schemeClr val="bg1"/>
                </a:solidFill>
              </a:rPr>
              <a:t>Be creative! Write your own procedural text on ‘How to make a smoothie’. Remember to add a title, a list of materials and a method (instructions). Don’t forget to start each step with a VERB!</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6152" name="Picture 8" descr="page39image48688928">
            <a:extLst>
              <a:ext uri="{FF2B5EF4-FFF2-40B4-BE49-F238E27FC236}">
                <a16:creationId xmlns:a16="http://schemas.microsoft.com/office/drawing/2014/main" id="{EE34DF8A-33F0-D340-949E-481254B6122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0235"/>
          <a:stretch/>
        </p:blipFill>
        <p:spPr bwMode="auto">
          <a:xfrm>
            <a:off x="7311445" y="1458468"/>
            <a:ext cx="3696349" cy="469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91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DEB63-FECB-8847-9EAB-B70E115D79EA}"/>
              </a:ext>
            </a:extLst>
          </p:cNvPr>
          <p:cNvPicPr>
            <a:picLocks noChangeAspect="1"/>
          </p:cNvPicPr>
          <p:nvPr/>
        </p:nvPicPr>
        <p:blipFill>
          <a:blip r:embed="rId2"/>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667568" y="5553718"/>
            <a:ext cx="8501831"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27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D4DFEC-F7DF-354D-941F-7A0201F2F15F}"/>
              </a:ext>
            </a:extLst>
          </p:cNvPr>
          <p:cNvPicPr>
            <a:picLocks noChangeAspect="1"/>
          </p:cNvPicPr>
          <p:nvPr/>
        </p:nvPicPr>
        <p:blipFill>
          <a:blip r:embed="rId2"/>
          <a:stretch>
            <a:fillRect/>
          </a:stretch>
        </p:blipFill>
        <p:spPr>
          <a:xfrm>
            <a:off x="0" y="0"/>
            <a:ext cx="720558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845286" y="601469"/>
            <a:ext cx="10501423" cy="666940"/>
          </a:xfrm>
        </p:spPr>
        <p:txBody>
          <a:bodyPr anchor="b">
            <a:normAutofit/>
          </a:bodyPr>
          <a:lstStyle/>
          <a:p>
            <a:r>
              <a:rPr lang="en-US" sz="4000" dirty="0"/>
              <a:t>KLA – </a:t>
            </a:r>
            <a:r>
              <a:rPr lang="en-US" sz="4000" dirty="0" err="1"/>
              <a:t>capa</a:t>
            </a:r>
            <a:r>
              <a:rPr lang="en-US" sz="4000" dirty="0"/>
              <a:t> (dance)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878070" y="2601398"/>
            <a:ext cx="6090766" cy="3959352"/>
          </a:xfrm>
        </p:spPr>
        <p:txBody>
          <a:bodyPr>
            <a:normAutofit/>
          </a:bodyPr>
          <a:lstStyle/>
          <a:p>
            <a:pPr marL="0" indent="0">
              <a:buNone/>
            </a:pPr>
            <a:r>
              <a:rPr lang="en-US" dirty="0">
                <a:solidFill>
                  <a:schemeClr val="bg1"/>
                </a:solidFill>
              </a:rPr>
              <a:t>AFRICAN DANCE LESSON 1</a:t>
            </a:r>
          </a:p>
          <a:p>
            <a:pPr marL="0" indent="0">
              <a:buNone/>
            </a:pPr>
            <a:r>
              <a:rPr lang="en-AU" dirty="0">
                <a:solidFill>
                  <a:schemeClr val="bg1"/>
                </a:solidFill>
                <a:hlinkClick r:id="rId3">
                  <a:extLst>
                    <a:ext uri="{A12FA001-AC4F-418D-AE19-62706E023703}">
                      <ahyp:hlinkClr xmlns:ahyp="http://schemas.microsoft.com/office/drawing/2018/hyperlinkcolor" val="tx"/>
                    </a:ext>
                  </a:extLst>
                </a:hlinkClick>
              </a:rPr>
              <a:t>http://www.youtube.com/watch?v=VvXSbuEwd1M&amp;lkist=RDCMUCsJbboljkvAkxbnEu6w3nyg&amp;index=2</a:t>
            </a:r>
            <a:endParaRPr lang="en-AU" dirty="0">
              <a:solidFill>
                <a:schemeClr val="bg1"/>
              </a:solidFill>
            </a:endParaRPr>
          </a:p>
          <a:p>
            <a:pPr marL="0" indent="0">
              <a:buNone/>
            </a:pPr>
            <a:endParaRPr lang="en-AU" dirty="0">
              <a:solidFill>
                <a:schemeClr val="bg1"/>
              </a:solidFill>
            </a:endParaRPr>
          </a:p>
        </p:txBody>
      </p:sp>
      <p:pic>
        <p:nvPicPr>
          <p:cNvPr id="7176" name="Picture 8" descr="Floating Yogi by Julie Tennett on Dribbble">
            <a:extLst>
              <a:ext uri="{FF2B5EF4-FFF2-40B4-BE49-F238E27FC236}">
                <a16:creationId xmlns:a16="http://schemas.microsoft.com/office/drawing/2014/main" id="{62F8B09E-A746-5A4E-AF1C-513EA607612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9356" y="913070"/>
            <a:ext cx="3354574" cy="251593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Cosmic Kids Yoga Disco | Hot Air Balloonin&amp;#39; on Make a GIF">
            <a:extLst>
              <a:ext uri="{FF2B5EF4-FFF2-40B4-BE49-F238E27FC236}">
                <a16:creationId xmlns:a16="http://schemas.microsoft.com/office/drawing/2014/main" id="{8B660E39-6B48-644A-ACD5-EB0913F711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05584" y="3572718"/>
            <a:ext cx="4986416" cy="280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75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865D0-276B-7E45-A846-36F88954644A}"/>
              </a:ext>
            </a:extLst>
          </p:cNvPr>
          <p:cNvSpPr>
            <a:spLocks noGrp="1"/>
          </p:cNvSpPr>
          <p:nvPr>
            <p:ph type="title"/>
          </p:nvPr>
        </p:nvSpPr>
        <p:spPr>
          <a:xfrm>
            <a:off x="1771891" y="762870"/>
            <a:ext cx="10241280" cy="1234440"/>
          </a:xfrm>
        </p:spPr>
        <p:txBody>
          <a:bodyPr/>
          <a:lstStyle/>
          <a:p>
            <a:r>
              <a:rPr lang="en-US" dirty="0"/>
              <a:t>Task 2</a:t>
            </a:r>
          </a:p>
        </p:txBody>
      </p:sp>
      <p:sp>
        <p:nvSpPr>
          <p:cNvPr id="6" name="Rectangle 5">
            <a:extLst>
              <a:ext uri="{FF2B5EF4-FFF2-40B4-BE49-F238E27FC236}">
                <a16:creationId xmlns:a16="http://schemas.microsoft.com/office/drawing/2014/main" id="{13B949C9-4B55-CA49-81E0-0DED7B71FEEA}"/>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86F605B-A780-5941-9C94-21B4233E8AB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67FFEC1-8A4E-3C40-932F-FED85A70F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sp>
        <p:nvSpPr>
          <p:cNvPr id="9" name="TextBox 8">
            <a:extLst>
              <a:ext uri="{FF2B5EF4-FFF2-40B4-BE49-F238E27FC236}">
                <a16:creationId xmlns:a16="http://schemas.microsoft.com/office/drawing/2014/main" id="{3FCFD140-DB67-A140-8B26-0B5729645AC9}"/>
              </a:ext>
            </a:extLst>
          </p:cNvPr>
          <p:cNvSpPr txBox="1"/>
          <p:nvPr/>
        </p:nvSpPr>
        <p:spPr>
          <a:xfrm>
            <a:off x="1491175" y="2278966"/>
            <a:ext cx="3263705" cy="1294200"/>
          </a:xfrm>
          <a:prstGeom prst="rect">
            <a:avLst/>
          </a:prstGeom>
          <a:noFill/>
        </p:spPr>
        <p:txBody>
          <a:bodyPr wrap="square" rtlCol="0">
            <a:spAutoFit/>
          </a:bodyPr>
          <a:lstStyle/>
          <a:p>
            <a:pPr>
              <a:lnSpc>
                <a:spcPct val="150000"/>
              </a:lnSpc>
            </a:pPr>
            <a:r>
              <a:rPr lang="en-US" dirty="0"/>
              <a:t>Read or  get an adult to read ‘Komodo Dragons’ and answer the questions.</a:t>
            </a:r>
          </a:p>
        </p:txBody>
      </p:sp>
      <p:pic>
        <p:nvPicPr>
          <p:cNvPr id="3073" name="Picture 1" descr="page10image1324794896">
            <a:extLst>
              <a:ext uri="{FF2B5EF4-FFF2-40B4-BE49-F238E27FC236}">
                <a16:creationId xmlns:a16="http://schemas.microsoft.com/office/drawing/2014/main" id="{C743813A-7D2B-1C46-A9A2-8353A7380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64892" y="484556"/>
            <a:ext cx="4692126" cy="663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4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01B609-C2F9-BD46-ACD2-600089D4CCAE}"/>
              </a:ext>
            </a:extLst>
          </p:cNvPr>
          <p:cNvPicPr>
            <a:picLocks noChangeAspect="1"/>
          </p:cNvPicPr>
          <p:nvPr/>
        </p:nvPicPr>
        <p:blipFill>
          <a:blip r:embed="rId2"/>
          <a:stretch>
            <a:fillRect/>
          </a:stretch>
        </p:blipFill>
        <p:spPr>
          <a:xfrm>
            <a:off x="6596" y="-14748"/>
            <a:ext cx="4219964" cy="6899646"/>
          </a:xfrm>
          <a:prstGeom prst="rect">
            <a:avLst/>
          </a:prstGeom>
        </p:spPr>
      </p:pic>
      <p:sp>
        <p:nvSpPr>
          <p:cNvPr id="2" name="Title 1">
            <a:extLst>
              <a:ext uri="{FF2B5EF4-FFF2-40B4-BE49-F238E27FC236}">
                <a16:creationId xmlns:a16="http://schemas.microsoft.com/office/drawing/2014/main" id="{EA38FF2E-FDE5-B742-8BB1-21FED27A101C}"/>
              </a:ext>
            </a:extLst>
          </p:cNvPr>
          <p:cNvSpPr>
            <a:spLocks noGrp="1"/>
          </p:cNvSpPr>
          <p:nvPr>
            <p:ph type="title"/>
          </p:nvPr>
        </p:nvSpPr>
        <p:spPr>
          <a:xfrm>
            <a:off x="457200" y="868280"/>
            <a:ext cx="3390645" cy="3363597"/>
          </a:xfrm>
        </p:spPr>
        <p:txBody>
          <a:bodyPr>
            <a:normAutofit/>
          </a:bodyPr>
          <a:lstStyle/>
          <a:p>
            <a:pPr algn="r"/>
            <a:r>
              <a:rPr lang="en-US" sz="3000">
                <a:solidFill>
                  <a:schemeClr val="bg1"/>
                </a:solidFill>
              </a:rPr>
              <a:t>Mathematics</a:t>
            </a:r>
          </a:p>
        </p:txBody>
      </p:sp>
      <p:graphicFrame>
        <p:nvGraphicFramePr>
          <p:cNvPr id="5" name="Content Placeholder 2">
            <a:extLst>
              <a:ext uri="{FF2B5EF4-FFF2-40B4-BE49-F238E27FC236}">
                <a16:creationId xmlns:a16="http://schemas.microsoft.com/office/drawing/2014/main" id="{FA96A193-34B8-4551-82CB-22578FC3F954}"/>
              </a:ext>
            </a:extLst>
          </p:cNvPr>
          <p:cNvGraphicFramePr>
            <a:graphicFrameLocks noGrp="1"/>
          </p:cNvGraphicFramePr>
          <p:nvPr>
            <p:ph idx="1"/>
          </p:nvPr>
        </p:nvGraphicFramePr>
        <p:xfrm>
          <a:off x="4494654" y="457200"/>
          <a:ext cx="7240146"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33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8E203C-E515-4A4E-8F9D-C02C401724BD}"/>
              </a:ext>
            </a:extLst>
          </p:cNvPr>
          <p:cNvPicPr>
            <a:picLocks noChangeAspect="1"/>
          </p:cNvPicPr>
          <p:nvPr/>
        </p:nvPicPr>
        <p:blipFill>
          <a:blip r:embed="rId2"/>
          <a:stretch>
            <a:fillRect/>
          </a:stretch>
        </p:blipFill>
        <p:spPr>
          <a:xfrm>
            <a:off x="27771" y="0"/>
            <a:ext cx="3861757" cy="6899646"/>
          </a:xfrm>
          <a:prstGeom prst="rect">
            <a:avLst/>
          </a:prstGeom>
        </p:spPr>
      </p:pic>
      <p:sp>
        <p:nvSpPr>
          <p:cNvPr id="2" name="Title 1">
            <a:extLst>
              <a:ext uri="{FF2B5EF4-FFF2-40B4-BE49-F238E27FC236}">
                <a16:creationId xmlns:a16="http://schemas.microsoft.com/office/drawing/2014/main" id="{41F29EBB-E060-6A43-AC5E-C5C7803F168C}"/>
              </a:ext>
            </a:extLst>
          </p:cNvPr>
          <p:cNvSpPr>
            <a:spLocks noGrp="1"/>
          </p:cNvSpPr>
          <p:nvPr>
            <p:ph type="title"/>
          </p:nvPr>
        </p:nvSpPr>
        <p:spPr>
          <a:xfrm>
            <a:off x="749493" y="2463419"/>
            <a:ext cx="2929372" cy="3145812"/>
          </a:xfrm>
        </p:spPr>
        <p:txBody>
          <a:bodyPr vert="horz" lIns="0" tIns="0" rIns="0" bIns="0" rtlCol="0" anchor="t">
            <a:normAutofit/>
          </a:bodyPr>
          <a:lstStyle/>
          <a:p>
            <a:r>
              <a:rPr lang="en-US" sz="3200" spc="750" dirty="0">
                <a:solidFill>
                  <a:schemeClr val="bg1"/>
                </a:solidFill>
              </a:rPr>
              <a:t>Task 2</a:t>
            </a:r>
            <a:br>
              <a:rPr lang="en-US" sz="3200" spc="750" dirty="0">
                <a:solidFill>
                  <a:schemeClr val="bg1"/>
                </a:solidFill>
              </a:rPr>
            </a:br>
            <a:br>
              <a:rPr lang="en-US" sz="3200" spc="750" dirty="0">
                <a:solidFill>
                  <a:schemeClr val="bg1"/>
                </a:solidFill>
              </a:rPr>
            </a:br>
            <a:r>
              <a:rPr lang="en-US" sz="1800" spc="750" dirty="0">
                <a:solidFill>
                  <a:schemeClr val="bg1"/>
                </a:solidFill>
              </a:rPr>
              <a:t>Then complete 3 </a:t>
            </a:r>
            <a:r>
              <a:rPr lang="en-US" sz="1800" spc="750" dirty="0" err="1">
                <a:solidFill>
                  <a:schemeClr val="bg1"/>
                </a:solidFill>
              </a:rPr>
              <a:t>studyladder</a:t>
            </a:r>
            <a:r>
              <a:rPr lang="en-US" sz="1800" spc="750" dirty="0">
                <a:solidFill>
                  <a:schemeClr val="bg1"/>
                </a:solidFill>
              </a:rPr>
              <a:t> or </a:t>
            </a:r>
            <a:r>
              <a:rPr lang="en-US" sz="1800" spc="750" dirty="0" err="1">
                <a:solidFill>
                  <a:schemeClr val="bg1"/>
                </a:solidFill>
              </a:rPr>
              <a:t>mathletics</a:t>
            </a:r>
            <a:r>
              <a:rPr lang="en-US" sz="1800" spc="750" dirty="0">
                <a:solidFill>
                  <a:schemeClr val="bg1"/>
                </a:solidFill>
              </a:rPr>
              <a:t> activities</a:t>
            </a:r>
            <a:endParaRPr lang="en-US" sz="3200" spc="750" dirty="0">
              <a:solidFill>
                <a:schemeClr val="bg1"/>
              </a:solidFill>
            </a:endParaRPr>
          </a:p>
        </p:txBody>
      </p:sp>
      <p:sp>
        <p:nvSpPr>
          <p:cNvPr id="3" name="Content Placeholder 2">
            <a:extLst>
              <a:ext uri="{FF2B5EF4-FFF2-40B4-BE49-F238E27FC236}">
                <a16:creationId xmlns:a16="http://schemas.microsoft.com/office/drawing/2014/main" id="{313E754D-ADD4-4A4E-AE09-F36BC195C4FE}"/>
              </a:ext>
            </a:extLst>
          </p:cNvPr>
          <p:cNvSpPr>
            <a:spLocks noGrp="1"/>
          </p:cNvSpPr>
          <p:nvPr>
            <p:ph idx="1"/>
          </p:nvPr>
        </p:nvSpPr>
        <p:spPr>
          <a:xfrm>
            <a:off x="764275" y="457199"/>
            <a:ext cx="2838733" cy="1549021"/>
          </a:xfrm>
        </p:spPr>
        <p:txBody>
          <a:bodyPr vert="horz" lIns="0" tIns="0" rIns="0" bIns="0" rtlCol="0" anchor="b">
            <a:normAutofit/>
          </a:bodyPr>
          <a:lstStyle/>
          <a:p>
            <a:pPr marL="0" indent="0">
              <a:lnSpc>
                <a:spcPct val="150000"/>
              </a:lnSpc>
              <a:buNone/>
            </a:pPr>
            <a:r>
              <a:rPr lang="en-US" sz="1200" b="1" cap="all" spc="600" dirty="0">
                <a:solidFill>
                  <a:schemeClr val="bg1"/>
                </a:solidFill>
              </a:rPr>
              <a:t>multiplication</a:t>
            </a:r>
          </a:p>
        </p:txBody>
      </p:sp>
      <p:sp>
        <p:nvSpPr>
          <p:cNvPr id="7" name="TextBox 6">
            <a:extLst>
              <a:ext uri="{FF2B5EF4-FFF2-40B4-BE49-F238E27FC236}">
                <a16:creationId xmlns:a16="http://schemas.microsoft.com/office/drawing/2014/main" id="{B515D70D-725E-094F-9590-7145EAA877D7}"/>
              </a:ext>
            </a:extLst>
          </p:cNvPr>
          <p:cNvSpPr txBox="1"/>
          <p:nvPr/>
        </p:nvSpPr>
        <p:spPr>
          <a:xfrm>
            <a:off x="5045021" y="862377"/>
            <a:ext cx="2147777" cy="369332"/>
          </a:xfrm>
          <a:prstGeom prst="rect">
            <a:avLst/>
          </a:prstGeom>
          <a:noFill/>
        </p:spPr>
        <p:txBody>
          <a:bodyPr wrap="square" rtlCol="0">
            <a:spAutoFit/>
          </a:bodyPr>
          <a:lstStyle/>
          <a:p>
            <a:r>
              <a:rPr lang="en-US" dirty="0"/>
              <a:t>Year 1</a:t>
            </a:r>
          </a:p>
        </p:txBody>
      </p:sp>
      <p:sp>
        <p:nvSpPr>
          <p:cNvPr id="8" name="TextBox 7">
            <a:extLst>
              <a:ext uri="{FF2B5EF4-FFF2-40B4-BE49-F238E27FC236}">
                <a16:creationId xmlns:a16="http://schemas.microsoft.com/office/drawing/2014/main" id="{237FAC33-1DFF-2945-8295-D20492DD9768}"/>
              </a:ext>
            </a:extLst>
          </p:cNvPr>
          <p:cNvSpPr txBox="1"/>
          <p:nvPr/>
        </p:nvSpPr>
        <p:spPr>
          <a:xfrm>
            <a:off x="9122735" y="862377"/>
            <a:ext cx="1892595" cy="369332"/>
          </a:xfrm>
          <a:prstGeom prst="rect">
            <a:avLst/>
          </a:prstGeom>
          <a:noFill/>
        </p:spPr>
        <p:txBody>
          <a:bodyPr wrap="square" rtlCol="0">
            <a:spAutoFit/>
          </a:bodyPr>
          <a:lstStyle/>
          <a:p>
            <a:r>
              <a:rPr lang="en-US" dirty="0"/>
              <a:t>Year 2</a:t>
            </a:r>
          </a:p>
        </p:txBody>
      </p:sp>
      <p:pic>
        <p:nvPicPr>
          <p:cNvPr id="18433" name="Picture 1" descr="page26image1324707024">
            <a:extLst>
              <a:ext uri="{FF2B5EF4-FFF2-40B4-BE49-F238E27FC236}">
                <a16:creationId xmlns:a16="http://schemas.microsoft.com/office/drawing/2014/main" id="{51C1B11E-D7A7-A544-841D-7E8ABC7F5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989" y="1231709"/>
            <a:ext cx="3604021" cy="51001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page27image1324704032">
            <a:extLst>
              <a:ext uri="{FF2B5EF4-FFF2-40B4-BE49-F238E27FC236}">
                <a16:creationId xmlns:a16="http://schemas.microsoft.com/office/drawing/2014/main" id="{24CFBB0B-1ABC-6D43-A95B-3683D435E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9272" y="1303523"/>
            <a:ext cx="3393235" cy="480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58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461C5F4-6E23-CB41-83AC-E968CA3E0695}"/>
              </a:ext>
            </a:extLst>
          </p:cNvPr>
          <p:cNvPicPr>
            <a:picLocks noChangeAspect="1"/>
          </p:cNvPicPr>
          <p:nvPr/>
        </p:nvPicPr>
        <p:blipFill>
          <a:blip r:embed="rId2"/>
          <a:stretch>
            <a:fillRect/>
          </a:stretch>
        </p:blipFill>
        <p:spPr>
          <a:xfrm rot="16200000">
            <a:off x="5422277" y="88277"/>
            <a:ext cx="1347446" cy="12192000"/>
          </a:xfrm>
          <a:prstGeom prst="rect">
            <a:avLst/>
          </a:prstGeom>
        </p:spPr>
      </p:pic>
      <p:pic>
        <p:nvPicPr>
          <p:cNvPr id="7172" name="Picture 4" descr="Packed Lunch Clipart - Png Download - Full Size Clipart (#5635198) -  PinClipart">
            <a:extLst>
              <a:ext uri="{FF2B5EF4-FFF2-40B4-BE49-F238E27FC236}">
                <a16:creationId xmlns:a16="http://schemas.microsoft.com/office/drawing/2014/main" id="{937ACCDF-7B01-B941-8EB5-452181591C8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2935" b="9963"/>
          <a:stretch/>
        </p:blipFill>
        <p:spPr bwMode="auto">
          <a:xfrm>
            <a:off x="203952" y="1031012"/>
            <a:ext cx="5892947" cy="371437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Lunch Box Clipart, Download Free Lunch Box Clipart png images, Free  ClipArts on Clipart Library">
            <a:extLst>
              <a:ext uri="{FF2B5EF4-FFF2-40B4-BE49-F238E27FC236}">
                <a16:creationId xmlns:a16="http://schemas.microsoft.com/office/drawing/2014/main" id="{26B9728E-BA5F-5043-90BB-C98D1A3BAF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
          <a:stretch/>
        </p:blipFill>
        <p:spPr bwMode="auto">
          <a:xfrm>
            <a:off x="6095999" y="1022332"/>
            <a:ext cx="5892049" cy="37143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B06D30F-37F2-A843-982D-1269C850ABC3}"/>
              </a:ext>
            </a:extLst>
          </p:cNvPr>
          <p:cNvSpPr>
            <a:spLocks noGrp="1"/>
          </p:cNvSpPr>
          <p:nvPr>
            <p:ph type="title"/>
          </p:nvPr>
        </p:nvSpPr>
        <p:spPr>
          <a:xfrm>
            <a:off x="908941" y="5688106"/>
            <a:ext cx="9929017" cy="724654"/>
          </a:xfrm>
        </p:spPr>
        <p:txBody>
          <a:bodyPr vert="horz" lIns="0" tIns="0" rIns="0" bIns="0" rtlCol="0" anchor="ctr">
            <a:normAutofit/>
          </a:bodyPr>
          <a:lstStyle/>
          <a:p>
            <a:r>
              <a:rPr lang="en-US" sz="3200" spc="750">
                <a:solidFill>
                  <a:schemeClr val="bg1"/>
                </a:solidFill>
              </a:rPr>
              <a:t>Lunch break (40 minutes)</a:t>
            </a:r>
          </a:p>
        </p:txBody>
      </p:sp>
    </p:spTree>
    <p:extLst>
      <p:ext uri="{BB962C8B-B14F-4D97-AF65-F5344CB8AC3E}">
        <p14:creationId xmlns:p14="http://schemas.microsoft.com/office/powerpoint/2010/main" val="243207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90397E-2914-CC44-B617-5F3C0D54BB81}"/>
              </a:ext>
            </a:extLst>
          </p:cNvPr>
          <p:cNvPicPr>
            <a:picLocks noChangeAspect="1"/>
          </p:cNvPicPr>
          <p:nvPr/>
        </p:nvPicPr>
        <p:blipFill>
          <a:blip r:embed="rId2"/>
          <a:stretch>
            <a:fillRect/>
          </a:stretch>
        </p:blipFill>
        <p:spPr>
          <a:xfrm>
            <a:off x="6596" y="-14748"/>
            <a:ext cx="12388604" cy="6899646"/>
          </a:xfrm>
          <a:prstGeom prst="rect">
            <a:avLst/>
          </a:prstGeom>
        </p:spPr>
      </p:pic>
      <p:sp>
        <p:nvSpPr>
          <p:cNvPr id="2" name="Title 1">
            <a:extLst>
              <a:ext uri="{FF2B5EF4-FFF2-40B4-BE49-F238E27FC236}">
                <a16:creationId xmlns:a16="http://schemas.microsoft.com/office/drawing/2014/main" id="{E9F2FF54-5777-9F49-A897-C7CFF7B5EC55}"/>
              </a:ext>
            </a:extLst>
          </p:cNvPr>
          <p:cNvSpPr>
            <a:spLocks noGrp="1"/>
          </p:cNvSpPr>
          <p:nvPr>
            <p:ph type="title"/>
          </p:nvPr>
        </p:nvSpPr>
        <p:spPr>
          <a:xfrm>
            <a:off x="1683981" y="787218"/>
            <a:ext cx="10501423" cy="666940"/>
          </a:xfrm>
        </p:spPr>
        <p:txBody>
          <a:bodyPr anchor="b">
            <a:normAutofit/>
          </a:bodyPr>
          <a:lstStyle/>
          <a:p>
            <a:r>
              <a:rPr lang="en-US" sz="4000" dirty="0"/>
              <a:t>KLA - PDHPE</a:t>
            </a:r>
            <a:endParaRPr lang="en-US" sz="2800" dirty="0"/>
          </a:p>
        </p:txBody>
      </p:sp>
      <p:sp>
        <p:nvSpPr>
          <p:cNvPr id="4" name="Content Placeholder 3">
            <a:extLst>
              <a:ext uri="{FF2B5EF4-FFF2-40B4-BE49-F238E27FC236}">
                <a16:creationId xmlns:a16="http://schemas.microsoft.com/office/drawing/2014/main" id="{71F3436F-91B6-8A49-928D-303AFFA3726D}"/>
              </a:ext>
            </a:extLst>
          </p:cNvPr>
          <p:cNvSpPr>
            <a:spLocks noGrp="1"/>
          </p:cNvSpPr>
          <p:nvPr>
            <p:ph idx="1"/>
          </p:nvPr>
        </p:nvSpPr>
        <p:spPr>
          <a:xfrm>
            <a:off x="1683981" y="2453143"/>
            <a:ext cx="9480205" cy="4601876"/>
          </a:xfrm>
        </p:spPr>
        <p:txBody>
          <a:bodyPr>
            <a:normAutofit/>
          </a:bodyPr>
          <a:lstStyle/>
          <a:p>
            <a:pPr marL="0" indent="0">
              <a:buNone/>
            </a:pPr>
            <a:r>
              <a:rPr lang="en-US" dirty="0">
                <a:solidFill>
                  <a:schemeClr val="bg1"/>
                </a:solidFill>
              </a:rPr>
              <a:t>BICYCLE SAFETY</a:t>
            </a:r>
            <a:br>
              <a:rPr lang="en-US" dirty="0">
                <a:solidFill>
                  <a:schemeClr val="bg1"/>
                </a:solidFill>
              </a:rPr>
            </a:br>
            <a:r>
              <a:rPr lang="en-US" dirty="0">
                <a:solidFill>
                  <a:schemeClr val="bg1"/>
                </a:solidFill>
              </a:rPr>
              <a:t>Whenever you ride a bicycle, there are rules that must be followed. All cyclists must know the rules of the road, which signals to use and what the different road signs mean. Bicycles need to be in good working order and all cyclists need to wear a helmet. If riding at night, bikes should have a front and rear light. Complete the worksheets.</a:t>
            </a:r>
            <a:endParaRPr lang="en-US" dirty="0"/>
          </a:p>
        </p:txBody>
      </p:sp>
    </p:spTree>
    <p:extLst>
      <p:ext uri="{BB962C8B-B14F-4D97-AF65-F5344CB8AC3E}">
        <p14:creationId xmlns:p14="http://schemas.microsoft.com/office/powerpoint/2010/main" val="217860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8D39-9C78-C641-8881-811B2621EF7F}"/>
              </a:ext>
            </a:extLst>
          </p:cNvPr>
          <p:cNvSpPr>
            <a:spLocks noGrp="1"/>
          </p:cNvSpPr>
          <p:nvPr>
            <p:ph type="title"/>
          </p:nvPr>
        </p:nvSpPr>
        <p:spPr/>
        <p:txBody>
          <a:bodyPr/>
          <a:lstStyle/>
          <a:p>
            <a:endParaRPr lang="en-US" dirty="0"/>
          </a:p>
        </p:txBody>
      </p:sp>
      <p:pic>
        <p:nvPicPr>
          <p:cNvPr id="19457" name="Picture 1" descr="page28image1324710832">
            <a:extLst>
              <a:ext uri="{FF2B5EF4-FFF2-40B4-BE49-F238E27FC236}">
                <a16:creationId xmlns:a16="http://schemas.microsoft.com/office/drawing/2014/main" id="{357C1DB0-5B43-F745-82AB-EE3D5961F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33"/>
            <a:ext cx="4276578" cy="6051897"/>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page29image1324708864">
            <a:extLst>
              <a:ext uri="{FF2B5EF4-FFF2-40B4-BE49-F238E27FC236}">
                <a16:creationId xmlns:a16="http://schemas.microsoft.com/office/drawing/2014/main" id="{FA537542-13A7-464E-8B6C-FBB6144A7F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4385" y="681368"/>
            <a:ext cx="3883230" cy="5495261"/>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page30image1324716288">
            <a:extLst>
              <a:ext uri="{FF2B5EF4-FFF2-40B4-BE49-F238E27FC236}">
                <a16:creationId xmlns:a16="http://schemas.microsoft.com/office/drawing/2014/main" id="{79683044-2DAF-864E-947F-A2BEF0DF6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116" y="107106"/>
            <a:ext cx="4438884" cy="62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5843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DAY!</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471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086BF-E428-3E4E-B0A9-FDB8645E4D9C}"/>
              </a:ext>
            </a:extLst>
          </p:cNvPr>
          <p:cNvSpPr>
            <a:spLocks noGrp="1"/>
          </p:cNvSpPr>
          <p:nvPr>
            <p:ph type="title"/>
          </p:nvPr>
        </p:nvSpPr>
        <p:spPr>
          <a:xfrm>
            <a:off x="528636" y="639223"/>
            <a:ext cx="11530013" cy="1700212"/>
          </a:xfrm>
        </p:spPr>
        <p:txBody>
          <a:bodyPr>
            <a:normAutofit/>
          </a:bodyPr>
          <a:lstStyle/>
          <a:p>
            <a:pPr algn="ctr"/>
            <a:r>
              <a:rPr lang="en-US" sz="8000" dirty="0">
                <a:solidFill>
                  <a:srgbClr val="DB9E00"/>
                </a:solidFill>
                <a:latin typeface="Gill Sans Ultra Bold" panose="020B0A02020104020203" pitchFamily="34" charset="77"/>
                <a:cs typeface="Vladimir Script" panose="020F0502020204030204" pitchFamily="34" charset="0"/>
              </a:rPr>
              <a:t>Good morning</a:t>
            </a:r>
          </a:p>
        </p:txBody>
      </p:sp>
      <p:sp>
        <p:nvSpPr>
          <p:cNvPr id="3" name="Content Placeholder 2">
            <a:extLst>
              <a:ext uri="{FF2B5EF4-FFF2-40B4-BE49-F238E27FC236}">
                <a16:creationId xmlns:a16="http://schemas.microsoft.com/office/drawing/2014/main" id="{F99B3907-F313-F84B-8D52-72F711F8F3AC}"/>
              </a:ext>
            </a:extLst>
          </p:cNvPr>
          <p:cNvSpPr>
            <a:spLocks noGrp="1"/>
          </p:cNvSpPr>
          <p:nvPr>
            <p:ph idx="1"/>
          </p:nvPr>
        </p:nvSpPr>
        <p:spPr>
          <a:xfrm>
            <a:off x="2871785" y="4328827"/>
            <a:ext cx="6843713" cy="1234440"/>
          </a:xfrm>
        </p:spPr>
        <p:txBody>
          <a:bodyPr>
            <a:normAutofit/>
          </a:bodyPr>
          <a:lstStyle/>
          <a:p>
            <a:pPr marL="0" indent="0" algn="ctr">
              <a:buNone/>
            </a:pP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FRIDAY 20</a:t>
            </a:r>
            <a:r>
              <a:rPr lang="en-US" baseline="30000"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TH</a:t>
            </a:r>
            <a:r>
              <a:rPr lang="en-US" dirty="0">
                <a:solidFill>
                  <a:schemeClr val="accent2">
                    <a:lumMod val="75000"/>
                  </a:schemeClr>
                </a:solidFill>
                <a:latin typeface="Marker Felt Thin" panose="02000400000000000000" pitchFamily="2" charset="77"/>
                <a:ea typeface="Brush Script MT" panose="03060802040406070304" pitchFamily="66" charset="-122"/>
                <a:cs typeface="Brush Script MT" panose="03060802040406070304" pitchFamily="66" charset="-122"/>
              </a:rPr>
              <a:t> AUGUST 2021 – WEEK 6</a:t>
            </a:r>
          </a:p>
        </p:txBody>
      </p:sp>
      <p:sp>
        <p:nvSpPr>
          <p:cNvPr id="6" name="Content Placeholder 2">
            <a:extLst>
              <a:ext uri="{FF2B5EF4-FFF2-40B4-BE49-F238E27FC236}">
                <a16:creationId xmlns:a16="http://schemas.microsoft.com/office/drawing/2014/main" id="{43C69734-4C96-7F42-8F59-BEDE66333C33}"/>
              </a:ext>
            </a:extLst>
          </p:cNvPr>
          <p:cNvSpPr txBox="1">
            <a:spLocks/>
          </p:cNvSpPr>
          <p:nvPr/>
        </p:nvSpPr>
        <p:spPr>
          <a:xfrm>
            <a:off x="2674143" y="2695194"/>
            <a:ext cx="6843713" cy="1234440"/>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a:solidFill>
                  <a:schemeClr val="accent1">
                    <a:lumMod val="50000"/>
                  </a:schemeClr>
                </a:solidFill>
                <a:latin typeface="MARKER FELT THIN" panose="02000400000000000000" pitchFamily="2" charset="77"/>
                <a:ea typeface="LINGWAI SC MEDIUM" panose="03050602040302020204" pitchFamily="66" charset="-122"/>
                <a:cs typeface="LINGWAI SC MEDIUM" panose="03050602040302020204" pitchFamily="66" charset="-122"/>
              </a:rPr>
              <a:t>STAGE 1</a:t>
            </a:r>
          </a:p>
        </p:txBody>
      </p:sp>
      <p:sp>
        <p:nvSpPr>
          <p:cNvPr id="8" name="Content Placeholder 2">
            <a:extLst>
              <a:ext uri="{FF2B5EF4-FFF2-40B4-BE49-F238E27FC236}">
                <a16:creationId xmlns:a16="http://schemas.microsoft.com/office/drawing/2014/main" id="{B6E1FECD-D0C3-C242-98FF-E81094902C5E}"/>
              </a:ext>
            </a:extLst>
          </p:cNvPr>
          <p:cNvSpPr txBox="1">
            <a:spLocks/>
          </p:cNvSpPr>
          <p:nvPr/>
        </p:nvSpPr>
        <p:spPr>
          <a:xfrm>
            <a:off x="1510664" y="5239226"/>
            <a:ext cx="9963150" cy="1122998"/>
          </a:xfrm>
          <a:prstGeom prst="rect">
            <a:avLst/>
          </a:prstGeom>
        </p:spPr>
        <p:txBody>
          <a:bodyPr vert="horz" lIns="0" tIns="0" rIns="0" bIns="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Please make sure you are sending </a:t>
            </a:r>
            <a:r>
              <a:rPr lang="en-US" u="sng" dirty="0"/>
              <a:t>one</a:t>
            </a:r>
            <a:r>
              <a:rPr lang="en-US" dirty="0"/>
              <a:t> </a:t>
            </a:r>
            <a:r>
              <a:rPr lang="en-US" u="sng" dirty="0"/>
              <a:t>or</a:t>
            </a:r>
            <a:r>
              <a:rPr lang="en-US" dirty="0"/>
              <a:t> </a:t>
            </a:r>
            <a:r>
              <a:rPr lang="en-US" u="sng" dirty="0"/>
              <a:t>two</a:t>
            </a:r>
            <a:r>
              <a:rPr lang="en-US" dirty="0"/>
              <a:t> work samples to your classroom teacher via </a:t>
            </a:r>
            <a:r>
              <a:rPr lang="en-US" b="1" dirty="0"/>
              <a:t>dojo</a:t>
            </a:r>
            <a:r>
              <a:rPr lang="en-US" dirty="0"/>
              <a:t>.</a:t>
            </a:r>
          </a:p>
        </p:txBody>
      </p:sp>
    </p:spTree>
    <p:extLst>
      <p:ext uri="{BB962C8B-B14F-4D97-AF65-F5344CB8AC3E}">
        <p14:creationId xmlns:p14="http://schemas.microsoft.com/office/powerpoint/2010/main" val="2739129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D14CCAD-9358-2145-AFA7-696B869013D8}"/>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F364437-21AB-584D-ABB2-08874DA52F79}"/>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458FDC-4D7F-5E4F-A48B-25FE10DCBDBF}"/>
              </a:ext>
            </a:extLst>
          </p:cNvPr>
          <p:cNvSpPr>
            <a:spLocks noGrp="1"/>
          </p:cNvSpPr>
          <p:nvPr>
            <p:ph type="title"/>
          </p:nvPr>
        </p:nvSpPr>
        <p:spPr>
          <a:xfrm>
            <a:off x="1371600" y="514923"/>
            <a:ext cx="10241280" cy="558355"/>
          </a:xfrm>
        </p:spPr>
        <p:txBody>
          <a:bodyPr/>
          <a:lstStyle/>
          <a:p>
            <a:pPr algn="ctr"/>
            <a:r>
              <a:rPr lang="en-US" dirty="0">
                <a:solidFill>
                  <a:schemeClr val="bg1"/>
                </a:solidFill>
              </a:rPr>
              <a:t>WHATS ON TODAY?</a:t>
            </a:r>
          </a:p>
        </p:txBody>
      </p:sp>
      <p:sp>
        <p:nvSpPr>
          <p:cNvPr id="3" name="Content Placeholder 2">
            <a:extLst>
              <a:ext uri="{FF2B5EF4-FFF2-40B4-BE49-F238E27FC236}">
                <a16:creationId xmlns:a16="http://schemas.microsoft.com/office/drawing/2014/main" id="{6CCBD451-7FA8-CC43-9A33-15A553D9881C}"/>
              </a:ext>
            </a:extLst>
          </p:cNvPr>
          <p:cNvSpPr>
            <a:spLocks noGrp="1"/>
          </p:cNvSpPr>
          <p:nvPr>
            <p:ph idx="1"/>
          </p:nvPr>
        </p:nvSpPr>
        <p:spPr>
          <a:xfrm>
            <a:off x="1028700" y="1114997"/>
            <a:ext cx="10584180" cy="5285232"/>
          </a:xfrm>
        </p:spPr>
        <p:txBody>
          <a:bodyPr>
            <a:normAutofit/>
          </a:bodyPr>
          <a:lstStyle/>
          <a:p>
            <a:pPr marL="0" indent="0" algn="ctr">
              <a:buNone/>
            </a:pPr>
            <a:r>
              <a:rPr lang="en-US" b="1" dirty="0"/>
              <a:t>WELL BEING FRIDAY!!</a:t>
            </a:r>
          </a:p>
          <a:p>
            <a:pPr marL="0" indent="0" algn="ctr">
              <a:buNone/>
            </a:pPr>
            <a:r>
              <a:rPr lang="en-US" b="1" dirty="0"/>
              <a:t>To focus on our well being and unplugging from technology, today is a tech free day. Choose activities from the Friday grid. Submit photos of what you have done to our school Facebook page NOT DOJO.</a:t>
            </a:r>
          </a:p>
          <a:p>
            <a:pPr marL="0" indent="0" algn="ctr">
              <a:buNone/>
            </a:pPr>
            <a:endParaRPr lang="en-US" b="1" dirty="0"/>
          </a:p>
          <a:p>
            <a:pPr marL="0" indent="0" algn="ctr">
              <a:buNone/>
            </a:pPr>
            <a:endParaRPr lang="en-US" b="1" dirty="0"/>
          </a:p>
        </p:txBody>
      </p:sp>
      <p:pic>
        <p:nvPicPr>
          <p:cNvPr id="7" name="Picture 6">
            <a:extLst>
              <a:ext uri="{FF2B5EF4-FFF2-40B4-BE49-F238E27FC236}">
                <a16:creationId xmlns:a16="http://schemas.microsoft.com/office/drawing/2014/main" id="{E3DA40FC-E2DD-7F48-AE78-AB64D17B77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482" name="Picture 2" descr="Stop trying to be happy | What happy actually means | Rachel Ziv writer">
            <a:extLst>
              <a:ext uri="{FF2B5EF4-FFF2-40B4-BE49-F238E27FC236}">
                <a16:creationId xmlns:a16="http://schemas.microsoft.com/office/drawing/2014/main" id="{93114D96-C167-F547-9221-D1FC19DF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725" y="2983795"/>
            <a:ext cx="4365674" cy="32742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9171FB7D-31E0-9342-9709-B61C370329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399" y="2972923"/>
            <a:ext cx="3395170" cy="33951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CB9DAE2E-A5AE-5548-BAC4-D96F4A738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190" y="3429000"/>
            <a:ext cx="3523279" cy="250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holding a glittering sparkler at night">
            <a:extLst>
              <a:ext uri="{FF2B5EF4-FFF2-40B4-BE49-F238E27FC236}">
                <a16:creationId xmlns:a16="http://schemas.microsoft.com/office/drawing/2014/main" id="{8A95C491-B5A9-4B75-9132-2B0C77C6B9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10"/>
            <a:ext cx="12192002" cy="6857990"/>
          </a:xfrm>
          <a:prstGeom prst="rect">
            <a:avLst/>
          </a:prstGeom>
        </p:spPr>
      </p:pic>
      <p:pic>
        <p:nvPicPr>
          <p:cNvPr id="6" name="Picture 5">
            <a:extLst>
              <a:ext uri="{FF2B5EF4-FFF2-40B4-BE49-F238E27FC236}">
                <a16:creationId xmlns:a16="http://schemas.microsoft.com/office/drawing/2014/main" id="{58529839-E526-F546-BB9B-719472E210C3}"/>
              </a:ext>
            </a:extLst>
          </p:cNvPr>
          <p:cNvPicPr>
            <a:picLocks noChangeAspect="1"/>
          </p:cNvPicPr>
          <p:nvPr/>
        </p:nvPicPr>
        <p:blipFill>
          <a:blip r:embed="rId3"/>
          <a:stretch>
            <a:fillRect/>
          </a:stretch>
        </p:blipFill>
        <p:spPr>
          <a:xfrm rot="16200000">
            <a:off x="5256797" y="-108669"/>
            <a:ext cx="1678408" cy="12192002"/>
          </a:xfrm>
          <a:prstGeom prst="rect">
            <a:avLst/>
          </a:prstGeom>
        </p:spPr>
      </p:pic>
      <p:sp>
        <p:nvSpPr>
          <p:cNvPr id="2" name="Title 1">
            <a:extLst>
              <a:ext uri="{FF2B5EF4-FFF2-40B4-BE49-F238E27FC236}">
                <a16:creationId xmlns:a16="http://schemas.microsoft.com/office/drawing/2014/main" id="{AD88988C-1D6A-454F-85EA-D9EB316F5E8A}"/>
              </a:ext>
            </a:extLst>
          </p:cNvPr>
          <p:cNvSpPr>
            <a:spLocks noGrp="1"/>
          </p:cNvSpPr>
          <p:nvPr>
            <p:ph type="title"/>
          </p:nvPr>
        </p:nvSpPr>
        <p:spPr>
          <a:xfrm>
            <a:off x="954157" y="5271715"/>
            <a:ext cx="10145864" cy="715617"/>
          </a:xfrm>
        </p:spPr>
        <p:txBody>
          <a:bodyPr vert="horz" lIns="0" tIns="0" rIns="0" bIns="0" rtlCol="0" anchor="b">
            <a:normAutofit/>
          </a:bodyPr>
          <a:lstStyle/>
          <a:p>
            <a:r>
              <a:rPr lang="en-US" spc="750" dirty="0">
                <a:solidFill>
                  <a:schemeClr val="bg1"/>
                </a:solidFill>
              </a:rPr>
              <a:t>END OF Week!</a:t>
            </a:r>
          </a:p>
        </p:txBody>
      </p:sp>
      <p:sp>
        <p:nvSpPr>
          <p:cNvPr id="3" name="Content Placeholder 2">
            <a:extLst>
              <a:ext uri="{FF2B5EF4-FFF2-40B4-BE49-F238E27FC236}">
                <a16:creationId xmlns:a16="http://schemas.microsoft.com/office/drawing/2014/main" id="{F9DAEE79-2C04-D749-BF4D-C499225DEC2C}"/>
              </a:ext>
            </a:extLst>
          </p:cNvPr>
          <p:cNvSpPr>
            <a:spLocks noGrp="1"/>
          </p:cNvSpPr>
          <p:nvPr>
            <p:ph idx="1"/>
          </p:nvPr>
        </p:nvSpPr>
        <p:spPr>
          <a:xfrm>
            <a:off x="954157" y="6098649"/>
            <a:ext cx="9866244" cy="302151"/>
          </a:xfrm>
        </p:spPr>
        <p:txBody>
          <a:bodyPr vert="horz" lIns="0" tIns="0" rIns="0" bIns="0" rtlCol="0">
            <a:normAutofit/>
          </a:bodyPr>
          <a:lstStyle/>
          <a:p>
            <a:pPr marL="0" indent="0">
              <a:lnSpc>
                <a:spcPct val="150000"/>
              </a:lnSpc>
              <a:buNone/>
            </a:pPr>
            <a:r>
              <a:rPr lang="en-US" sz="1200" b="1" cap="all" spc="600" dirty="0">
                <a:solidFill>
                  <a:schemeClr val="bg1"/>
                </a:solidFill>
              </a:rPr>
              <a:t>ENJOY your well-deserved break everyone! </a:t>
            </a:r>
          </a:p>
        </p:txBody>
      </p:sp>
    </p:spTree>
    <p:extLst>
      <p:ext uri="{BB962C8B-B14F-4D97-AF65-F5344CB8AC3E}">
        <p14:creationId xmlns:p14="http://schemas.microsoft.com/office/powerpoint/2010/main" val="172663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8D09-C4FC-534E-87E5-EC662BAA646A}"/>
              </a:ext>
            </a:extLst>
          </p:cNvPr>
          <p:cNvSpPr>
            <a:spLocks noGrp="1"/>
          </p:cNvSpPr>
          <p:nvPr>
            <p:ph type="title"/>
          </p:nvPr>
        </p:nvSpPr>
        <p:spPr>
          <a:xfrm>
            <a:off x="1446609" y="2238946"/>
            <a:ext cx="4039790" cy="1987105"/>
          </a:xfrm>
        </p:spPr>
        <p:txBody>
          <a:bodyPr/>
          <a:lstStyle/>
          <a:p>
            <a:pPr algn="ctr"/>
            <a:r>
              <a:rPr lang="en-US" dirty="0"/>
              <a:t>Crunch n’ sip</a:t>
            </a:r>
          </a:p>
        </p:txBody>
      </p:sp>
      <p:sp>
        <p:nvSpPr>
          <p:cNvPr id="6" name="Rectangle 5">
            <a:extLst>
              <a:ext uri="{FF2B5EF4-FFF2-40B4-BE49-F238E27FC236}">
                <a16:creationId xmlns:a16="http://schemas.microsoft.com/office/drawing/2014/main" id="{E9DE309C-9CDA-BA43-98EF-0245EAA58FCF}"/>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B60AFC5-43D5-D548-B9C3-B391D0E51486}"/>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D39B57D-C0BC-8E44-8A45-9EA2A157D9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3074" name="Picture 2" descr="Home | Crunch&amp;amp;SipÂ®">
            <a:extLst>
              <a:ext uri="{FF2B5EF4-FFF2-40B4-BE49-F238E27FC236}">
                <a16:creationId xmlns:a16="http://schemas.microsoft.com/office/drawing/2014/main" id="{E5419CA5-7AAA-914B-A598-51E9EDF187A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99" y="1664843"/>
            <a:ext cx="6410325" cy="427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6135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DAE16DC-24DF-4957-88AE-404BBE4E6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BE9CC48-8F55-4830-A549-78BEE8EF8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9136"/>
            <a:ext cx="6096000" cy="6867136"/>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4343ECA-CAAC-4723-88DF-CAFF1E366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17416"/>
            <a:ext cx="5638800" cy="6840584"/>
          </a:xfrm>
          <a:prstGeom prst="rect">
            <a:avLst/>
          </a:prstGeom>
          <a:gradFill>
            <a:gsLst>
              <a:gs pos="24000">
                <a:schemeClr val="accent5">
                  <a:lumMod val="60000"/>
                  <a:lumOff val="40000"/>
                  <a:alpha val="0"/>
                </a:schemeClr>
              </a:gs>
              <a:gs pos="99000">
                <a:schemeClr val="accent2">
                  <a:alpha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38DAD46-AF62-4150-B04A-2C43CC32F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63202" y="154064"/>
            <a:ext cx="6422401" cy="6096002"/>
          </a:xfrm>
          <a:prstGeom prst="rect">
            <a:avLst/>
          </a:prstGeom>
          <a:gradFill>
            <a:gsLst>
              <a:gs pos="2000">
                <a:schemeClr val="accent5">
                  <a:alpha val="28000"/>
                </a:schemeClr>
              </a:gs>
              <a:gs pos="78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07938667-559E-4312-AE99-7A213F453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907757">
            <a:off x="-619013" y="1524958"/>
            <a:ext cx="4648282" cy="4433301"/>
          </a:xfrm>
          <a:custGeom>
            <a:avLst/>
            <a:gdLst>
              <a:gd name="connsiteX0" fmla="*/ 4465639 w 4648282"/>
              <a:gd name="connsiteY0" fmla="*/ 3013821 h 4433301"/>
              <a:gd name="connsiteX1" fmla="*/ 2324141 w 4648282"/>
              <a:gd name="connsiteY1" fmla="*/ 4433301 h 4433301"/>
              <a:gd name="connsiteX2" fmla="*/ 0 w 4648282"/>
              <a:gd name="connsiteY2" fmla="*/ 2109160 h 4433301"/>
              <a:gd name="connsiteX3" fmla="*/ 1216317 w 4648282"/>
              <a:gd name="connsiteY3" fmla="*/ 65530 h 4433301"/>
              <a:gd name="connsiteX4" fmla="*/ 1352350 w 4648282"/>
              <a:gd name="connsiteY4" fmla="*/ 0 h 4433301"/>
              <a:gd name="connsiteX5" fmla="*/ 4475994 w 4648282"/>
              <a:gd name="connsiteY5" fmla="*/ 1232791 h 4433301"/>
              <a:gd name="connsiteX6" fmla="*/ 4543793 w 4648282"/>
              <a:gd name="connsiteY6" fmla="*/ 1418031 h 4433301"/>
              <a:gd name="connsiteX7" fmla="*/ 4648282 w 4648282"/>
              <a:gd name="connsiteY7" fmla="*/ 2109160 h 4433301"/>
              <a:gd name="connsiteX8" fmla="*/ 4465639 w 4648282"/>
              <a:gd name="connsiteY8" fmla="*/ 3013821 h 443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48282" h="4433301">
                <a:moveTo>
                  <a:pt x="4465639" y="3013821"/>
                </a:moveTo>
                <a:cubicBezTo>
                  <a:pt x="4112816" y="3847990"/>
                  <a:pt x="3286832" y="4433301"/>
                  <a:pt x="2324141" y="4433301"/>
                </a:cubicBezTo>
                <a:cubicBezTo>
                  <a:pt x="1040553" y="4433301"/>
                  <a:pt x="0" y="3392748"/>
                  <a:pt x="0" y="2109160"/>
                </a:cubicBezTo>
                <a:cubicBezTo>
                  <a:pt x="0" y="1226693"/>
                  <a:pt x="491824" y="459098"/>
                  <a:pt x="1216317" y="65530"/>
                </a:cubicBezTo>
                <a:lnTo>
                  <a:pt x="1352350" y="0"/>
                </a:lnTo>
                <a:lnTo>
                  <a:pt x="4475994" y="1232791"/>
                </a:lnTo>
                <a:lnTo>
                  <a:pt x="4543793" y="1418031"/>
                </a:lnTo>
                <a:cubicBezTo>
                  <a:pt x="4611700" y="1636359"/>
                  <a:pt x="4648282" y="1868487"/>
                  <a:pt x="4648282" y="2109160"/>
                </a:cubicBezTo>
                <a:cubicBezTo>
                  <a:pt x="4648282" y="2430057"/>
                  <a:pt x="4583247" y="2735764"/>
                  <a:pt x="4465639" y="3013821"/>
                </a:cubicBezTo>
                <a:close/>
              </a:path>
            </a:pathLst>
          </a:custGeom>
          <a:gradFill>
            <a:gsLst>
              <a:gs pos="31000">
                <a:schemeClr val="accent6">
                  <a:alpha val="10000"/>
                </a:schemeClr>
              </a:gs>
              <a:gs pos="85000">
                <a:schemeClr val="accent6">
                  <a:lumMod val="60000"/>
                  <a:lumOff val="40000"/>
                  <a:alpha val="21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3" name="Rectangle 82">
            <a:extLst>
              <a:ext uri="{FF2B5EF4-FFF2-40B4-BE49-F238E27FC236}">
                <a16:creationId xmlns:a16="http://schemas.microsoft.com/office/drawing/2014/main" id="{6F551441-973C-4D62-A067-55315F774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17670" y="1253114"/>
            <a:ext cx="6840582" cy="4316082"/>
          </a:xfrm>
          <a:prstGeom prst="rect">
            <a:avLst/>
          </a:prstGeom>
          <a:gradFill>
            <a:gsLst>
              <a:gs pos="44000">
                <a:schemeClr val="tx2">
                  <a:lumMod val="75000"/>
                  <a:lumOff val="25000"/>
                  <a:alpha val="11000"/>
                </a:schemeClr>
              </a:gs>
              <a:gs pos="99000">
                <a:schemeClr val="accent2">
                  <a:alpha val="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2A447-8056-2D4E-ACAA-6F4E4C0BE0E7}"/>
              </a:ext>
            </a:extLst>
          </p:cNvPr>
          <p:cNvSpPr>
            <a:spLocks noGrp="1"/>
          </p:cNvSpPr>
          <p:nvPr>
            <p:ph type="title"/>
          </p:nvPr>
        </p:nvSpPr>
        <p:spPr>
          <a:xfrm>
            <a:off x="1691503" y="1270454"/>
            <a:ext cx="3319895" cy="751778"/>
          </a:xfrm>
        </p:spPr>
        <p:txBody>
          <a:bodyPr anchor="ctr">
            <a:normAutofit/>
          </a:bodyPr>
          <a:lstStyle/>
          <a:p>
            <a:r>
              <a:rPr lang="en-US" sz="3200" dirty="0">
                <a:solidFill>
                  <a:schemeClr val="bg1"/>
                </a:solidFill>
              </a:rPr>
              <a:t>Task 3</a:t>
            </a:r>
          </a:p>
        </p:txBody>
      </p:sp>
      <p:sp>
        <p:nvSpPr>
          <p:cNvPr id="3" name="Content Placeholder 2">
            <a:extLst>
              <a:ext uri="{FF2B5EF4-FFF2-40B4-BE49-F238E27FC236}">
                <a16:creationId xmlns:a16="http://schemas.microsoft.com/office/drawing/2014/main" id="{3BBDF913-7620-6045-886C-89FC24CEE455}"/>
              </a:ext>
            </a:extLst>
          </p:cNvPr>
          <p:cNvSpPr>
            <a:spLocks noGrp="1"/>
          </p:cNvSpPr>
          <p:nvPr>
            <p:ph idx="1"/>
          </p:nvPr>
        </p:nvSpPr>
        <p:spPr>
          <a:xfrm>
            <a:off x="1267790" y="1903826"/>
            <a:ext cx="4710607" cy="2434408"/>
          </a:xfrm>
        </p:spPr>
        <p:txBody>
          <a:bodyPr anchor="ctr">
            <a:normAutofit/>
          </a:bodyPr>
          <a:lstStyle/>
          <a:p>
            <a:pPr marL="0" indent="0">
              <a:lnSpc>
                <a:spcPct val="200000"/>
              </a:lnSpc>
              <a:buNone/>
            </a:pPr>
            <a:r>
              <a:rPr lang="en-US" sz="2000" dirty="0">
                <a:solidFill>
                  <a:schemeClr val="bg1"/>
                </a:solidFill>
              </a:rPr>
              <a:t>Using the prompt, create an imaginative story of your own. Remember to tell us who is in the story, where they are, what they are doing and try to include a problem and solution!</a:t>
            </a:r>
          </a:p>
        </p:txBody>
      </p:sp>
      <p:sp>
        <p:nvSpPr>
          <p:cNvPr id="19" name="Rectangle 18">
            <a:extLst>
              <a:ext uri="{FF2B5EF4-FFF2-40B4-BE49-F238E27FC236}">
                <a16:creationId xmlns:a16="http://schemas.microsoft.com/office/drawing/2014/main" id="{7BBCA4B7-6F98-BA4D-B42F-4E9F9E95CD6A}"/>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2FE0A-DB92-804E-AC88-EC571183B248}"/>
              </a:ext>
            </a:extLst>
          </p:cNvPr>
          <p:cNvSpPr/>
          <p:nvPr/>
        </p:nvSpPr>
        <p:spPr>
          <a:xfrm rot="16200000" flipV="1">
            <a:off x="-2293686" y="3369169"/>
            <a:ext cx="6258052"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F7D7998F-6750-DE42-BF03-60737E3A2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4107" name="Picture 11" descr="PEGGED">
            <a:extLst>
              <a:ext uri="{FF2B5EF4-FFF2-40B4-BE49-F238E27FC236}">
                <a16:creationId xmlns:a16="http://schemas.microsoft.com/office/drawing/2014/main" id="{9BEA8879-DF0A-DB48-95B4-E09961AE3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1750" y="1166171"/>
            <a:ext cx="4146897" cy="56141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D6E82938-9D34-E84C-BD12-C3A702AEA262}"/>
              </a:ext>
            </a:extLst>
          </p:cNvPr>
          <p:cNvCxnSpPr/>
          <p:nvPr/>
        </p:nvCxnSpPr>
        <p:spPr>
          <a:xfrm flipV="1">
            <a:off x="5433633" y="4589594"/>
            <a:ext cx="1348167" cy="705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915E9426-012D-B84A-B699-3AE1409578B4}"/>
              </a:ext>
            </a:extLst>
          </p:cNvPr>
          <p:cNvSpPr/>
          <p:nvPr/>
        </p:nvSpPr>
        <p:spPr>
          <a:xfrm rot="205616">
            <a:off x="824898" y="4374080"/>
            <a:ext cx="5799110" cy="25010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CC80F62-8BA8-484A-BC44-51755CC0F956}"/>
              </a:ext>
            </a:extLst>
          </p:cNvPr>
          <p:cNvSpPr txBox="1"/>
          <p:nvPr/>
        </p:nvSpPr>
        <p:spPr>
          <a:xfrm>
            <a:off x="2163662" y="4719000"/>
            <a:ext cx="4441245" cy="1681229"/>
          </a:xfrm>
          <a:prstGeom prst="rect">
            <a:avLst/>
          </a:prstGeom>
          <a:noFill/>
          <a:ln>
            <a:noFill/>
          </a:ln>
        </p:spPr>
        <p:txBody>
          <a:bodyPr wrap="square" rtlCol="0">
            <a:spAutoFit/>
          </a:bodyPr>
          <a:lstStyle/>
          <a:p>
            <a:pPr fontAlgn="base">
              <a:lnSpc>
                <a:spcPct val="150000"/>
              </a:lnSpc>
            </a:pPr>
            <a:r>
              <a:rPr lang="en-AU" sz="1400" dirty="0">
                <a:latin typeface="Times" pitchFamily="2" charset="0"/>
              </a:rPr>
              <a:t>What’s happening here?</a:t>
            </a:r>
          </a:p>
          <a:p>
            <a:pPr fontAlgn="base">
              <a:lnSpc>
                <a:spcPct val="150000"/>
              </a:lnSpc>
            </a:pPr>
            <a:r>
              <a:rPr lang="en-AU" sz="1400" dirty="0">
                <a:latin typeface="Times" pitchFamily="2" charset="0"/>
              </a:rPr>
              <a:t>Give the creatures names.</a:t>
            </a:r>
          </a:p>
          <a:p>
            <a:pPr fontAlgn="base">
              <a:lnSpc>
                <a:spcPct val="150000"/>
              </a:lnSpc>
            </a:pPr>
            <a:r>
              <a:rPr lang="en-AU" sz="1400" dirty="0">
                <a:latin typeface="Times" pitchFamily="2" charset="0"/>
              </a:rPr>
              <a:t>Why does the purple creature have a peg on its nose? </a:t>
            </a:r>
          </a:p>
          <a:p>
            <a:pPr fontAlgn="base">
              <a:lnSpc>
                <a:spcPct val="150000"/>
              </a:lnSpc>
            </a:pPr>
            <a:r>
              <a:rPr lang="en-AU" sz="1400" dirty="0">
                <a:latin typeface="Times" pitchFamily="2" charset="0"/>
              </a:rPr>
              <a:t>Is the large character A troll? Something else?</a:t>
            </a:r>
          </a:p>
          <a:p>
            <a:pPr fontAlgn="base">
              <a:lnSpc>
                <a:spcPct val="150000"/>
              </a:lnSpc>
            </a:pPr>
            <a:r>
              <a:rPr lang="en-AU" sz="1400" dirty="0">
                <a:latin typeface="Times" pitchFamily="2" charset="0"/>
              </a:rPr>
              <a:t>Why does he have his foot in a bowl?</a:t>
            </a:r>
          </a:p>
        </p:txBody>
      </p:sp>
    </p:spTree>
    <p:extLst>
      <p:ext uri="{BB962C8B-B14F-4D97-AF65-F5344CB8AC3E}">
        <p14:creationId xmlns:p14="http://schemas.microsoft.com/office/powerpoint/2010/main" val="28913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6EF8-29DF-7745-957C-E25A72B3ECDF}"/>
              </a:ext>
            </a:extLst>
          </p:cNvPr>
          <p:cNvSpPr>
            <a:spLocks noGrp="1"/>
          </p:cNvSpPr>
          <p:nvPr>
            <p:ph type="title"/>
          </p:nvPr>
        </p:nvSpPr>
        <p:spPr>
          <a:xfrm>
            <a:off x="1595438" y="1256728"/>
            <a:ext cx="10241280" cy="744093"/>
          </a:xfrm>
        </p:spPr>
        <p:txBody>
          <a:bodyPr/>
          <a:lstStyle/>
          <a:p>
            <a:r>
              <a:rPr lang="en-US" dirty="0"/>
              <a:t>Task 4</a:t>
            </a:r>
          </a:p>
        </p:txBody>
      </p:sp>
      <p:sp>
        <p:nvSpPr>
          <p:cNvPr id="3" name="Content Placeholder 2">
            <a:extLst>
              <a:ext uri="{FF2B5EF4-FFF2-40B4-BE49-F238E27FC236}">
                <a16:creationId xmlns:a16="http://schemas.microsoft.com/office/drawing/2014/main" id="{42125307-9EB6-8F4B-929D-E92A61264BFF}"/>
              </a:ext>
            </a:extLst>
          </p:cNvPr>
          <p:cNvSpPr>
            <a:spLocks noGrp="1"/>
          </p:cNvSpPr>
          <p:nvPr>
            <p:ph idx="1"/>
          </p:nvPr>
        </p:nvSpPr>
        <p:spPr>
          <a:xfrm>
            <a:off x="1371600" y="2112263"/>
            <a:ext cx="8072438" cy="3987119"/>
          </a:xfrm>
        </p:spPr>
        <p:txBody>
          <a:bodyPr>
            <a:normAutofit/>
          </a:bodyPr>
          <a:lstStyle/>
          <a:p>
            <a:pPr marL="0" indent="0">
              <a:lnSpc>
                <a:spcPct val="200000"/>
              </a:lnSpc>
              <a:buNone/>
            </a:pPr>
            <a:r>
              <a:rPr lang="en-US" dirty="0"/>
              <a:t>Complete the letter “e” in your handwriting books. </a:t>
            </a:r>
          </a:p>
          <a:p>
            <a:pPr marL="0" indent="0">
              <a:lnSpc>
                <a:spcPct val="200000"/>
              </a:lnSpc>
              <a:buNone/>
            </a:pPr>
            <a:r>
              <a:rPr lang="en-US" dirty="0"/>
              <a:t>Https:/</a:t>
            </a:r>
            <a:r>
              <a:rPr lang="en-US" dirty="0" err="1"/>
              <a:t>www.youtube.com</a:t>
            </a:r>
            <a:r>
              <a:rPr lang="en-US" dirty="0"/>
              <a:t>/</a:t>
            </a:r>
            <a:r>
              <a:rPr lang="en-US" dirty="0" err="1"/>
              <a:t>watch?v</a:t>
            </a:r>
            <a:r>
              <a:rPr lang="en-US" dirty="0"/>
              <a:t>=d6TlmRx-xPA</a:t>
            </a:r>
          </a:p>
          <a:p>
            <a:pPr marL="0" indent="0">
              <a:lnSpc>
                <a:spcPct val="200000"/>
              </a:lnSpc>
              <a:buNone/>
            </a:pPr>
            <a:br>
              <a:rPr lang="en-US" dirty="0"/>
            </a:br>
            <a:endParaRPr lang="en-US" dirty="0">
              <a:solidFill>
                <a:srgbClr val="0070C0"/>
              </a:solidFill>
            </a:endParaRPr>
          </a:p>
        </p:txBody>
      </p:sp>
      <p:sp>
        <p:nvSpPr>
          <p:cNvPr id="8" name="Rectangle 7">
            <a:extLst>
              <a:ext uri="{FF2B5EF4-FFF2-40B4-BE49-F238E27FC236}">
                <a16:creationId xmlns:a16="http://schemas.microsoft.com/office/drawing/2014/main" id="{5531F779-8C76-2142-8552-D1090DCE35A5}"/>
              </a:ext>
            </a:extLst>
          </p:cNvPr>
          <p:cNvSpPr/>
          <p:nvPr/>
        </p:nvSpPr>
        <p:spPr>
          <a:xfrm>
            <a:off x="1371600" y="457771"/>
            <a:ext cx="10820400" cy="657226"/>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58332A7-1514-E340-93AE-81B3B35AF967}"/>
              </a:ext>
            </a:extLst>
          </p:cNvPr>
          <p:cNvSpPr/>
          <p:nvPr/>
        </p:nvSpPr>
        <p:spPr>
          <a:xfrm rot="16200000" flipV="1">
            <a:off x="-2036222" y="3140283"/>
            <a:ext cx="5800280" cy="719613"/>
          </a:xfrm>
          <a:prstGeom prst="rect">
            <a:avLst/>
          </a:prstGeom>
          <a:solidFill>
            <a:srgbClr val="185047"/>
          </a:solidFill>
          <a:ln>
            <a:solidFill>
              <a:srgbClr val="1850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F6122CF-D35C-974E-8D4D-E672A8B64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38" y="114300"/>
            <a:ext cx="1485900" cy="1574800"/>
          </a:xfrm>
          <a:prstGeom prst="rect">
            <a:avLst/>
          </a:prstGeom>
        </p:spPr>
      </p:pic>
      <p:pic>
        <p:nvPicPr>
          <p:cNvPr id="2050" name="Picture 2" descr="Stay Home And Read A Book GIFs - Get the best GIF on GIPHY">
            <a:extLst>
              <a:ext uri="{FF2B5EF4-FFF2-40B4-BE49-F238E27FC236}">
                <a16:creationId xmlns:a16="http://schemas.microsoft.com/office/drawing/2014/main" id="{5D0290B4-39DC-1448-AB26-BDC8744B12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559442" y="461741"/>
            <a:ext cx="681133" cy="68113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riting Pencil Animated Gif - Novocom.top">
            <a:extLst>
              <a:ext uri="{FF2B5EF4-FFF2-40B4-BE49-F238E27FC236}">
                <a16:creationId xmlns:a16="http://schemas.microsoft.com/office/drawing/2014/main" id="{B291FC52-0A5B-F344-A956-2B71CC7C570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03333" y="3429000"/>
            <a:ext cx="2956109" cy="24938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ancing Letters GIFs | Tenor">
            <a:extLst>
              <a:ext uri="{FF2B5EF4-FFF2-40B4-BE49-F238E27FC236}">
                <a16:creationId xmlns:a16="http://schemas.microsoft.com/office/drawing/2014/main" id="{2E0CFD9A-55E0-0741-A229-E58AB4DEE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6710" y="3783766"/>
            <a:ext cx="2375124" cy="2493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790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D93E2F-0D22-4F4A-99B4-9900D7865330}"/>
              </a:ext>
            </a:extLst>
          </p:cNvPr>
          <p:cNvSpPr>
            <a:spLocks noGrp="1"/>
          </p:cNvSpPr>
          <p:nvPr>
            <p:ph type="title"/>
          </p:nvPr>
        </p:nvSpPr>
        <p:spPr>
          <a:xfrm>
            <a:off x="484525" y="5550194"/>
            <a:ext cx="8377682" cy="1054645"/>
          </a:xfrm>
        </p:spPr>
        <p:txBody>
          <a:bodyPr vert="horz" lIns="0" tIns="0" rIns="0" bIns="0" rtlCol="0" anchor="ctr">
            <a:normAutofit/>
          </a:bodyPr>
          <a:lstStyle/>
          <a:p>
            <a:r>
              <a:rPr lang="en-US" sz="3200" spc="750" dirty="0">
                <a:solidFill>
                  <a:schemeClr val="bg1"/>
                </a:solidFill>
              </a:rPr>
              <a:t>Recess break (30 minutes)</a:t>
            </a:r>
          </a:p>
        </p:txBody>
      </p:sp>
      <p:pic>
        <p:nvPicPr>
          <p:cNvPr id="5122" name="Picture 2" descr="McAndrews-Grogan, Mrs. / Brain Break Indoor Recess Bag">
            <a:extLst>
              <a:ext uri="{FF2B5EF4-FFF2-40B4-BE49-F238E27FC236}">
                <a16:creationId xmlns:a16="http://schemas.microsoft.com/office/drawing/2014/main" id="{58B025FC-32A1-7049-9C2C-EB830FA8FF5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484525" y="457200"/>
            <a:ext cx="11229675" cy="440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82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GradientRiseVTI">
  <a:themeElements>
    <a:clrScheme name="AnalogousFromDarkSeedLeftStep">
      <a:dk1>
        <a:srgbClr val="000000"/>
      </a:dk1>
      <a:lt1>
        <a:srgbClr val="FFFFFF"/>
      </a:lt1>
      <a:dk2>
        <a:srgbClr val="34261E"/>
      </a:dk2>
      <a:lt2>
        <a:srgbClr val="E6E2E8"/>
      </a:lt2>
      <a:accent1>
        <a:srgbClr val="6DB243"/>
      </a:accent1>
      <a:accent2>
        <a:srgbClr val="94AB36"/>
      </a:accent2>
      <a:accent3>
        <a:srgbClr val="B89F45"/>
      </a:accent3>
      <a:accent4>
        <a:srgbClr val="B46638"/>
      </a:accent4>
      <a:accent5>
        <a:srgbClr val="C64A51"/>
      </a:accent5>
      <a:accent6>
        <a:srgbClr val="B43872"/>
      </a:accent6>
      <a:hlink>
        <a:srgbClr val="BF4E3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emplate>{AD88AE9C-4B14-EE43-AC87-98A8EC2B580E}tf16401378</Template>
  <TotalTime>1587</TotalTime>
  <Words>1431</Words>
  <Application>Microsoft Macintosh PowerPoint</Application>
  <PresentationFormat>Widescreen</PresentationFormat>
  <Paragraphs>157</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Gill Sans Ultra Bold</vt:lpstr>
      <vt:lpstr>Marker Felt Thin</vt:lpstr>
      <vt:lpstr>Marker Felt Thin</vt:lpstr>
      <vt:lpstr>Neue Haas Grotesk Text Pro</vt:lpstr>
      <vt:lpstr>Times</vt:lpstr>
      <vt:lpstr>Tw Cen MT</vt:lpstr>
      <vt:lpstr>GradientRiseVTI</vt:lpstr>
      <vt:lpstr>STAGE 1 MRS FLEMING MISS HOLDSWORTH MISS MORATA MS ROBINSON MRS ENRIGHT MRS MAZLOUM  MISS UNAL</vt:lpstr>
      <vt:lpstr>Good morning</vt:lpstr>
      <vt:lpstr>WHATS ON TODAY?</vt:lpstr>
      <vt:lpstr>Task 1</vt:lpstr>
      <vt:lpstr>Task 2</vt:lpstr>
      <vt:lpstr>Crunch n’ sip</vt:lpstr>
      <vt:lpstr>Task 3</vt:lpstr>
      <vt:lpstr>Task 4</vt:lpstr>
      <vt:lpstr>Recess break (30 minutes)</vt:lpstr>
      <vt:lpstr>Mathematics</vt:lpstr>
      <vt:lpstr>Task 2  Complete the worksheets and then do 3 activities on mathletics or studyladder.</vt:lpstr>
      <vt:lpstr>Lunch break (40 minutes)</vt:lpstr>
      <vt:lpstr>KLA - geography</vt:lpstr>
      <vt:lpstr>END OF DAY!</vt:lpstr>
      <vt:lpstr>Good morning</vt:lpstr>
      <vt:lpstr>WHATS ON TODAY?</vt:lpstr>
      <vt:lpstr>Task 1</vt:lpstr>
      <vt:lpstr>PowerPoint Presentation</vt:lpstr>
      <vt:lpstr>Task 2</vt:lpstr>
      <vt:lpstr>Crunch n’ sip</vt:lpstr>
      <vt:lpstr>Task 3</vt:lpstr>
      <vt:lpstr>Recess break (30 minutes)</vt:lpstr>
      <vt:lpstr>Mathematics</vt:lpstr>
      <vt:lpstr>Task 2   Then complete 3 activities on studyladder or mathletic.</vt:lpstr>
      <vt:lpstr>Lunch break (40 minutes)</vt:lpstr>
      <vt:lpstr>library</vt:lpstr>
      <vt:lpstr>END OF DAY!</vt:lpstr>
      <vt:lpstr>Good morning</vt:lpstr>
      <vt:lpstr>WHATS ON TODAY?</vt:lpstr>
      <vt:lpstr>Task 1</vt:lpstr>
      <vt:lpstr>Task 2</vt:lpstr>
      <vt:lpstr>Crunch n’ sip</vt:lpstr>
      <vt:lpstr>Task 3</vt:lpstr>
      <vt:lpstr>Task 4</vt:lpstr>
      <vt:lpstr>Recess break (30 minutes)</vt:lpstr>
      <vt:lpstr>Mathematics</vt:lpstr>
      <vt:lpstr>Task 2</vt:lpstr>
      <vt:lpstr>fitness</vt:lpstr>
      <vt:lpstr>Lunch break (40 minutes)</vt:lpstr>
      <vt:lpstr>KLA - SCIENCE</vt:lpstr>
      <vt:lpstr>END OF DAY!</vt:lpstr>
      <vt:lpstr>Good morning</vt:lpstr>
      <vt:lpstr>WHATS ON TODAY?</vt:lpstr>
      <vt:lpstr>Task 1</vt:lpstr>
      <vt:lpstr>Task 2</vt:lpstr>
      <vt:lpstr>Crunch n’ sip</vt:lpstr>
      <vt:lpstr>Task 3</vt:lpstr>
      <vt:lpstr>Recess break (30 minutes)</vt:lpstr>
      <vt:lpstr>KLA – capa (dance)</vt:lpstr>
      <vt:lpstr>Mathematics</vt:lpstr>
      <vt:lpstr>Task 2  Then complete 3 studyladder or mathletics activities</vt:lpstr>
      <vt:lpstr>Lunch break (40 minutes)</vt:lpstr>
      <vt:lpstr>KLA - PDHPE</vt:lpstr>
      <vt:lpstr>PowerPoint Presentation</vt:lpstr>
      <vt:lpstr>END OF DAY!</vt:lpstr>
      <vt:lpstr>Good morning</vt:lpstr>
      <vt:lpstr>WHATS ON TODAY?</vt:lpstr>
      <vt:lpstr>END OF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1 term 3 week 2</dc:title>
  <dc:creator>Zuhal Unal</dc:creator>
  <cp:lastModifiedBy>Craig Hughes</cp:lastModifiedBy>
  <cp:revision>70</cp:revision>
  <dcterms:created xsi:type="dcterms:W3CDTF">2021-07-14T22:49:25Z</dcterms:created>
  <dcterms:modified xsi:type="dcterms:W3CDTF">2021-08-15T22:17:42Z</dcterms:modified>
</cp:coreProperties>
</file>