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44" r:id="rId2"/>
    <p:sldId id="264" r:id="rId3"/>
    <p:sldId id="257" r:id="rId4"/>
    <p:sldId id="258" r:id="rId5"/>
    <p:sldId id="343" r:id="rId6"/>
    <p:sldId id="260" r:id="rId7"/>
    <p:sldId id="261" r:id="rId8"/>
    <p:sldId id="259" r:id="rId9"/>
    <p:sldId id="262" r:id="rId10"/>
    <p:sldId id="263" r:id="rId11"/>
    <p:sldId id="265" r:id="rId12"/>
    <p:sldId id="267" r:id="rId13"/>
    <p:sldId id="268" r:id="rId14"/>
    <p:sldId id="342" r:id="rId15"/>
    <p:sldId id="283" r:id="rId16"/>
    <p:sldId id="284" r:id="rId17"/>
    <p:sldId id="285" r:id="rId18"/>
    <p:sldId id="286" r:id="rId19"/>
    <p:sldId id="287" r:id="rId20"/>
    <p:sldId id="288" r:id="rId21"/>
    <p:sldId id="346" r:id="rId22"/>
    <p:sldId id="290" r:id="rId23"/>
    <p:sldId id="291" r:id="rId24"/>
    <p:sldId id="292" r:id="rId25"/>
    <p:sldId id="293" r:id="rId26"/>
    <p:sldId id="294" r:id="rId27"/>
    <p:sldId id="295" r:id="rId28"/>
    <p:sldId id="297" r:id="rId29"/>
    <p:sldId id="298" r:id="rId30"/>
    <p:sldId id="299" r:id="rId31"/>
    <p:sldId id="300" r:id="rId32"/>
    <p:sldId id="301" r:id="rId33"/>
    <p:sldId id="302" r:id="rId34"/>
    <p:sldId id="348" r:id="rId35"/>
    <p:sldId id="303" r:id="rId36"/>
    <p:sldId id="304" r:id="rId37"/>
    <p:sldId id="305" r:id="rId38"/>
    <p:sldId id="306" r:id="rId39"/>
    <p:sldId id="307" r:id="rId40"/>
    <p:sldId id="308" r:id="rId41"/>
    <p:sldId id="341" r:id="rId42"/>
    <p:sldId id="311" r:id="rId43"/>
    <p:sldId id="312" r:id="rId44"/>
    <p:sldId id="313" r:id="rId45"/>
    <p:sldId id="314" r:id="rId46"/>
    <p:sldId id="315" r:id="rId47"/>
    <p:sldId id="316" r:id="rId48"/>
    <p:sldId id="317" r:id="rId49"/>
    <p:sldId id="318" r:id="rId50"/>
    <p:sldId id="319" r:id="rId51"/>
    <p:sldId id="321" r:id="rId52"/>
    <p:sldId id="322" r:id="rId53"/>
    <p:sldId id="349" r:id="rId54"/>
    <p:sldId id="340" r:id="rId55"/>
    <p:sldId id="325" r:id="rId56"/>
    <p:sldId id="326" r:id="rId57"/>
    <p:sldId id="327" r:id="rId58"/>
    <p:sldId id="328" r:id="rId59"/>
    <p:sldId id="329" r:id="rId60"/>
    <p:sldId id="330" r:id="rId61"/>
    <p:sldId id="331" r:id="rId62"/>
    <p:sldId id="334" r:id="rId63"/>
    <p:sldId id="335" r:id="rId64"/>
    <p:sldId id="336" r:id="rId65"/>
    <p:sldId id="337" r:id="rId66"/>
    <p:sldId id="338" r:id="rId67"/>
    <p:sldId id="269" r:id="rId68"/>
    <p:sldId id="339"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9E00"/>
    <a:srgbClr val="C89601"/>
    <a:srgbClr val="1850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43"/>
    <p:restoredTop sz="94629"/>
  </p:normalViewPr>
  <p:slideViewPr>
    <p:cSldViewPr snapToGrid="0" snapToObjects="1">
      <p:cViewPr varScale="1">
        <p:scale>
          <a:sx n="93" d="100"/>
          <a:sy n="93" d="100"/>
        </p:scale>
        <p:origin x="216"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ata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ata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ata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B49CA8-51AC-4DF2-8FDD-AE1DC58BD318}"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875123DA-1999-413F-856E-4910292C78FA}">
      <dgm:prSet custT="1"/>
      <dgm:spPr/>
      <dgm:t>
        <a:bodyPr/>
        <a:lstStyle/>
        <a:p>
          <a:r>
            <a:rPr lang="en-US" sz="3200" dirty="0">
              <a:solidFill>
                <a:schemeClr val="bg1"/>
              </a:solidFill>
            </a:rPr>
            <a:t>Silent reading</a:t>
          </a:r>
        </a:p>
      </dgm:t>
    </dgm:pt>
    <dgm:pt modelId="{ACA5F0DC-C513-4BD3-B6BA-E37AD723B253}" type="parTrans" cxnId="{8F49C1B3-5534-45BA-8BAA-2F242DB9DC4D}">
      <dgm:prSet/>
      <dgm:spPr/>
      <dgm:t>
        <a:bodyPr/>
        <a:lstStyle/>
        <a:p>
          <a:endParaRPr lang="en-US"/>
        </a:p>
      </dgm:t>
    </dgm:pt>
    <dgm:pt modelId="{7C129EB0-644D-4856-B624-528191C50F5F}" type="sibTrans" cxnId="{8F49C1B3-5534-45BA-8BAA-2F242DB9DC4D}">
      <dgm:prSet/>
      <dgm:spPr/>
      <dgm:t>
        <a:bodyPr/>
        <a:lstStyle/>
        <a:p>
          <a:endParaRPr lang="en-US"/>
        </a:p>
      </dgm:t>
    </dgm:pt>
    <dgm:pt modelId="{3D95672A-1EAB-4651-8B44-A0B15788A5A5}">
      <dgm:prSet custT="1"/>
      <dgm:spPr/>
      <dgm:t>
        <a:bodyPr/>
        <a:lstStyle/>
        <a:p>
          <a:r>
            <a:rPr lang="en-US" sz="3200" dirty="0"/>
            <a:t>Choose one or two activities to complete each week from the NEW library activity grid. </a:t>
          </a:r>
        </a:p>
      </dgm:t>
    </dgm:pt>
    <dgm:pt modelId="{A29C2A7F-4B52-45B7-B1A1-283D7F5A4A27}" type="sibTrans" cxnId="{6300F46E-891E-4EDA-B8FF-6CE945CB85F5}">
      <dgm:prSet/>
      <dgm:spPr/>
      <dgm:t>
        <a:bodyPr/>
        <a:lstStyle/>
        <a:p>
          <a:endParaRPr lang="en-US"/>
        </a:p>
      </dgm:t>
    </dgm:pt>
    <dgm:pt modelId="{6BD68D3C-844A-456E-B419-2B02CB17329C}" type="parTrans" cxnId="{6300F46E-891E-4EDA-B8FF-6CE945CB85F5}">
      <dgm:prSet/>
      <dgm:spPr/>
      <dgm:t>
        <a:bodyPr/>
        <a:lstStyle/>
        <a:p>
          <a:endParaRPr lang="en-US"/>
        </a:p>
      </dgm:t>
    </dgm:pt>
    <dgm:pt modelId="{773B8D1B-1284-8B4F-824A-328EE4A59333}" type="pres">
      <dgm:prSet presAssocID="{3CB49CA8-51AC-4DF2-8FDD-AE1DC58BD318}" presName="linear" presStyleCnt="0">
        <dgm:presLayoutVars>
          <dgm:animLvl val="lvl"/>
          <dgm:resizeHandles val="exact"/>
        </dgm:presLayoutVars>
      </dgm:prSet>
      <dgm:spPr/>
    </dgm:pt>
    <dgm:pt modelId="{0D2557FB-B533-A443-8485-69C7359F5B7D}" type="pres">
      <dgm:prSet presAssocID="{875123DA-1999-413F-856E-4910292C78FA}" presName="parentText" presStyleLbl="node1" presStyleIdx="0" presStyleCnt="2" custScaleY="191930" custLinFactY="-3554" custLinFactNeighborX="9895" custLinFactNeighborY="-100000">
        <dgm:presLayoutVars>
          <dgm:chMax val="0"/>
          <dgm:bulletEnabled val="1"/>
        </dgm:presLayoutVars>
      </dgm:prSet>
      <dgm:spPr/>
    </dgm:pt>
    <dgm:pt modelId="{1702177A-5F49-D646-A600-E3DCAE3BB09B}" type="pres">
      <dgm:prSet presAssocID="{7C129EB0-644D-4856-B624-528191C50F5F}" presName="spacer" presStyleCnt="0"/>
      <dgm:spPr/>
    </dgm:pt>
    <dgm:pt modelId="{0F687B90-D5B4-6F47-80FD-5E4607B4843B}" type="pres">
      <dgm:prSet presAssocID="{3D95672A-1EAB-4651-8B44-A0B15788A5A5}" presName="parentText" presStyleLbl="node1" presStyleIdx="1" presStyleCnt="2" custScaleY="200044" custLinFactY="129095" custLinFactNeighborY="200000">
        <dgm:presLayoutVars>
          <dgm:chMax val="0"/>
          <dgm:bulletEnabled val="1"/>
        </dgm:presLayoutVars>
      </dgm:prSet>
      <dgm:spPr/>
    </dgm:pt>
  </dgm:ptLst>
  <dgm:cxnLst>
    <dgm:cxn modelId="{66ED8F39-2BA6-EF46-B109-F47F1DFBED52}" type="presOf" srcId="{3CB49CA8-51AC-4DF2-8FDD-AE1DC58BD318}" destId="{773B8D1B-1284-8B4F-824A-328EE4A59333}" srcOrd="0" destOrd="0" presId="urn:microsoft.com/office/officeart/2005/8/layout/vList2"/>
    <dgm:cxn modelId="{6300F46E-891E-4EDA-B8FF-6CE945CB85F5}" srcId="{3CB49CA8-51AC-4DF2-8FDD-AE1DC58BD318}" destId="{3D95672A-1EAB-4651-8B44-A0B15788A5A5}" srcOrd="1" destOrd="0" parTransId="{6BD68D3C-844A-456E-B419-2B02CB17329C}" sibTransId="{A29C2A7F-4B52-45B7-B1A1-283D7F5A4A27}"/>
    <dgm:cxn modelId="{06D5DDA6-EEB3-7143-B7A9-BC1AA2F1D3DA}" type="presOf" srcId="{3D95672A-1EAB-4651-8B44-A0B15788A5A5}" destId="{0F687B90-D5B4-6F47-80FD-5E4607B4843B}" srcOrd="0" destOrd="0" presId="urn:microsoft.com/office/officeart/2005/8/layout/vList2"/>
    <dgm:cxn modelId="{8F49C1B3-5534-45BA-8BAA-2F242DB9DC4D}" srcId="{3CB49CA8-51AC-4DF2-8FDD-AE1DC58BD318}" destId="{875123DA-1999-413F-856E-4910292C78FA}" srcOrd="0" destOrd="0" parTransId="{ACA5F0DC-C513-4BD3-B6BA-E37AD723B253}" sibTransId="{7C129EB0-644D-4856-B624-528191C50F5F}"/>
    <dgm:cxn modelId="{D83EEDDD-5BA6-084A-9BBE-FEC80A3C47FB}" type="presOf" srcId="{875123DA-1999-413F-856E-4910292C78FA}" destId="{0D2557FB-B533-A443-8485-69C7359F5B7D}" srcOrd="0" destOrd="0" presId="urn:microsoft.com/office/officeart/2005/8/layout/vList2"/>
    <dgm:cxn modelId="{F8045121-41F7-D446-A1B4-E7D8E9149D20}" type="presParOf" srcId="{773B8D1B-1284-8B4F-824A-328EE4A59333}" destId="{0D2557FB-B533-A443-8485-69C7359F5B7D}" srcOrd="0" destOrd="0" presId="urn:microsoft.com/office/officeart/2005/8/layout/vList2"/>
    <dgm:cxn modelId="{18A700B7-F2EE-9349-A67F-BAB05B62ACA7}" type="presParOf" srcId="{773B8D1B-1284-8B4F-824A-328EE4A59333}" destId="{1702177A-5F49-D646-A600-E3DCAE3BB09B}" srcOrd="1" destOrd="0" presId="urn:microsoft.com/office/officeart/2005/8/layout/vList2"/>
    <dgm:cxn modelId="{E8CBFBBB-A309-2746-B117-4066956510FE}" type="presParOf" srcId="{773B8D1B-1284-8B4F-824A-328EE4A59333}" destId="{0F687B90-D5B4-6F47-80FD-5E4607B4843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2557FB-B533-A443-8485-69C7359F5B7D}">
      <dsp:nvSpPr>
        <dsp:cNvPr id="0" name=""/>
        <dsp:cNvSpPr/>
      </dsp:nvSpPr>
      <dsp:spPr>
        <a:xfrm>
          <a:off x="0" y="0"/>
          <a:ext cx="9468296" cy="2229581"/>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bg1"/>
              </a:solidFill>
            </a:rPr>
            <a:t>Silent reading</a:t>
          </a:r>
        </a:p>
      </dsp:txBody>
      <dsp:txXfrm>
        <a:off x="108839" y="108839"/>
        <a:ext cx="9250618" cy="2011903"/>
      </dsp:txXfrm>
    </dsp:sp>
    <dsp:sp modelId="{0F687B90-D5B4-6F47-80FD-5E4607B4843B}">
      <dsp:nvSpPr>
        <dsp:cNvPr id="0" name=""/>
        <dsp:cNvSpPr/>
      </dsp:nvSpPr>
      <dsp:spPr>
        <a:xfrm>
          <a:off x="0" y="2273503"/>
          <a:ext cx="9468296" cy="2323838"/>
        </a:xfrm>
        <a:prstGeom prst="roundRect">
          <a:avLst/>
        </a:prstGeom>
        <a:gradFill rotWithShape="0">
          <a:gsLst>
            <a:gs pos="0">
              <a:schemeClr val="accent5">
                <a:hueOff val="-1480675"/>
                <a:satOff val="441"/>
                <a:lumOff val="-7058"/>
                <a:alphaOff val="0"/>
                <a:satMod val="103000"/>
                <a:lumMod val="102000"/>
                <a:tint val="94000"/>
              </a:schemeClr>
            </a:gs>
            <a:gs pos="50000">
              <a:schemeClr val="accent5">
                <a:hueOff val="-1480675"/>
                <a:satOff val="441"/>
                <a:lumOff val="-7058"/>
                <a:alphaOff val="0"/>
                <a:satMod val="110000"/>
                <a:lumMod val="100000"/>
                <a:shade val="100000"/>
              </a:schemeClr>
            </a:gs>
            <a:gs pos="100000">
              <a:schemeClr val="accent5">
                <a:hueOff val="-1480675"/>
                <a:satOff val="441"/>
                <a:lumOff val="-705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Choose one or two activities to complete each week from the NEW library activity grid. </a:t>
          </a:r>
        </a:p>
      </dsp:txBody>
      <dsp:txXfrm>
        <a:off x="113440" y="2386943"/>
        <a:ext cx="9241416" cy="20969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Monday, August 9, 2021</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291049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Monday, August 9, 2021</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387089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Monday, August 9, 2021</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827095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Monday, August 9, 2021</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95504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Monday, August 9, 2021</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53397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Monday, August 9, 2021</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02555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Monday, August 9, 2021</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91330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Monday, August 9, 2021</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168636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Monday, August 9, 2021</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965355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Monday, August 9, 2021</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676443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Monday, August 9, 2021</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718110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900" cap="all" spc="300" baseline="0">
                <a:solidFill>
                  <a:srgbClr val="FFFFFF"/>
                </a:solidFill>
              </a:defRPr>
            </a:lvl1pPr>
          </a:lstStyle>
          <a:p>
            <a:fld id="{AE0C963C-C1DB-4AFD-9DDC-0691666BF49B}" type="datetime2">
              <a:rPr lang="en-US" smtClean="0"/>
              <a:pPr/>
              <a:t>Monday, August 9, 2021</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9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329059424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inq.co/class/9wg" TargetMode="External"/><Relationship Id="rId2" Type="http://schemas.openxmlformats.org/officeDocument/2006/relationships/hyperlink" Target="http://inq.coclass/9wg"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3.tiff"/><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jpeg"/><Relationship Id="rId4" Type="http://schemas.openxmlformats.org/officeDocument/2006/relationships/image" Target="../media/image2.tiff"/></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3.tiff"/><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9.gif"/></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3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s://www.youtube.com/watch?v=R0yasNOE6Lk" TargetMode="External"/><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media/image9.gif"/><Relationship Id="rId4" Type="http://schemas.openxmlformats.org/officeDocument/2006/relationships/image" Target="../media/image8.gif"/></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3.tiff"/><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hyperlink" Target="https://vimeo.com/583128464" TargetMode="External"/><Relationship Id="rId2" Type="http://schemas.openxmlformats.org/officeDocument/2006/relationships/hyperlink" Target="https://vimeo.com/577548425"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9.gif"/></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3.tiff"/><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2.tiff"/><Relationship Id="rId4" Type="http://schemas.openxmlformats.org/officeDocument/2006/relationships/hyperlink" Target="https://www.youtube.com/watch?v=ZFb6gP7mZZo"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3.tiff"/><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5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9.gif"/></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3.tiff"/><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2.tiff"/></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3.tiff"/><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4.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66.xml.rels><?xml version="1.0" encoding="UTF-8" standalone="yes"?>
<Relationships xmlns="http://schemas.openxmlformats.org/package/2006/relationships"><Relationship Id="rId3" Type="http://schemas.openxmlformats.org/officeDocument/2006/relationships/hyperlink" Target="https://www.youtube.com/watch?v=nBh7yWbNOfY" TargetMode="External"/><Relationship Id="rId2" Type="http://schemas.openxmlformats.org/officeDocument/2006/relationships/image" Target="../media/image23.tiff"/><Relationship Id="rId1" Type="http://schemas.openxmlformats.org/officeDocument/2006/relationships/slideLayout" Target="../slideLayouts/slideLayout2.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hyperlink" Target="https://www.youtube.com/watch?v=lQOvJsE1Ddg"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gif"/></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ck pencil fence with one yellow pencil under a lightbulb">
            <a:extLst>
              <a:ext uri="{FF2B5EF4-FFF2-40B4-BE49-F238E27FC236}">
                <a16:creationId xmlns:a16="http://schemas.microsoft.com/office/drawing/2014/main" id="{78881615-CE8F-4655-9321-01DA6D0D27EA}"/>
              </a:ext>
            </a:extLst>
          </p:cNvPr>
          <p:cNvPicPr>
            <a:picLocks noChangeAspect="1"/>
          </p:cNvPicPr>
          <p:nvPr/>
        </p:nvPicPr>
        <p:blipFill rotWithShape="1">
          <a:blip r:embed="rId2"/>
          <a:srcRect t="6250"/>
          <a:stretch/>
        </p:blipFill>
        <p:spPr>
          <a:xfrm>
            <a:off x="20" y="2"/>
            <a:ext cx="12191980" cy="6857999"/>
          </a:xfrm>
          <a:custGeom>
            <a:avLst/>
            <a:gdLst/>
            <a:ahLst/>
            <a:cxnLst/>
            <a:rect l="l" t="t" r="r" b="b"/>
            <a:pathLst>
              <a:path w="5880100" h="6857999">
                <a:moveTo>
                  <a:pt x="0" y="0"/>
                </a:moveTo>
                <a:lnTo>
                  <a:pt x="5880100" y="0"/>
                </a:lnTo>
                <a:lnTo>
                  <a:pt x="5880100" y="6857999"/>
                </a:lnTo>
                <a:lnTo>
                  <a:pt x="0" y="6857999"/>
                </a:lnTo>
                <a:close/>
              </a:path>
            </a:pathLst>
          </a:custGeom>
        </p:spPr>
      </p:pic>
      <p:sp>
        <p:nvSpPr>
          <p:cNvPr id="2" name="Title 1">
            <a:extLst>
              <a:ext uri="{FF2B5EF4-FFF2-40B4-BE49-F238E27FC236}">
                <a16:creationId xmlns:a16="http://schemas.microsoft.com/office/drawing/2014/main" id="{312AF031-F958-A44A-8DE3-41779C9F7A7B}"/>
              </a:ext>
            </a:extLst>
          </p:cNvPr>
          <p:cNvSpPr>
            <a:spLocks noGrp="1"/>
          </p:cNvSpPr>
          <p:nvPr>
            <p:ph type="ctrTitle"/>
          </p:nvPr>
        </p:nvSpPr>
        <p:spPr>
          <a:xfrm>
            <a:off x="970414" y="0"/>
            <a:ext cx="3813218" cy="4084320"/>
          </a:xfrm>
        </p:spPr>
        <p:txBody>
          <a:bodyPr anchor="t">
            <a:normAutofit/>
          </a:bodyPr>
          <a:lstStyle/>
          <a:p>
            <a:pPr>
              <a:lnSpc>
                <a:spcPct val="150000"/>
              </a:lnSpc>
            </a:pPr>
            <a:r>
              <a:rPr lang="en-US" b="0" dirty="0">
                <a:solidFill>
                  <a:schemeClr val="bg2"/>
                </a:solidFill>
                <a:latin typeface="Neue Haas Grotesk Text Pro" panose="020B0504020202020204" pitchFamily="34" charset="77"/>
              </a:rPr>
              <a:t>STAGE 1</a:t>
            </a:r>
            <a:br>
              <a:rPr lang="en-US" dirty="0">
                <a:solidFill>
                  <a:schemeClr val="bg2"/>
                </a:solidFill>
                <a:latin typeface="Neue Haas Grotesk Text Pro" panose="020B0504020202020204" pitchFamily="34" charset="77"/>
              </a:rPr>
            </a:br>
            <a:r>
              <a:rPr lang="en-US" sz="1600" b="0" dirty="0">
                <a:solidFill>
                  <a:schemeClr val="bg2"/>
                </a:solidFill>
                <a:latin typeface="Neue Haas Grotesk Text Pro" panose="020B0504020202020204" pitchFamily="34" charset="77"/>
              </a:rPr>
              <a:t>MRS FLEMING</a:t>
            </a:r>
            <a:br>
              <a:rPr lang="en-US" sz="1600" b="0" dirty="0">
                <a:solidFill>
                  <a:schemeClr val="bg2"/>
                </a:solidFill>
                <a:latin typeface="Neue Haas Grotesk Text Pro" panose="020B0504020202020204" pitchFamily="34" charset="77"/>
              </a:rPr>
            </a:br>
            <a:r>
              <a:rPr lang="en-US" sz="1600" b="0" dirty="0">
                <a:solidFill>
                  <a:schemeClr val="bg2"/>
                </a:solidFill>
                <a:latin typeface="Neue Haas Grotesk Text Pro" panose="020B0504020202020204" pitchFamily="34" charset="77"/>
              </a:rPr>
              <a:t>MISS HOLDSWORTH</a:t>
            </a:r>
            <a:br>
              <a:rPr lang="en-US" sz="1600" b="0" dirty="0">
                <a:solidFill>
                  <a:schemeClr val="bg2"/>
                </a:solidFill>
                <a:latin typeface="Neue Haas Grotesk Text Pro" panose="020B0504020202020204" pitchFamily="34" charset="77"/>
              </a:rPr>
            </a:br>
            <a:r>
              <a:rPr lang="en-US" sz="1600" b="0" dirty="0">
                <a:solidFill>
                  <a:schemeClr val="bg2"/>
                </a:solidFill>
                <a:latin typeface="Neue Haas Grotesk Text Pro" panose="020B0504020202020204" pitchFamily="34" charset="77"/>
              </a:rPr>
              <a:t>MISS MORATA</a:t>
            </a:r>
            <a:br>
              <a:rPr lang="en-US" sz="1600" b="0" dirty="0">
                <a:solidFill>
                  <a:schemeClr val="bg2"/>
                </a:solidFill>
                <a:latin typeface="Neue Haas Grotesk Text Pro" panose="020B0504020202020204" pitchFamily="34" charset="77"/>
              </a:rPr>
            </a:br>
            <a:r>
              <a:rPr lang="en-US" sz="1600" b="0" dirty="0">
                <a:solidFill>
                  <a:schemeClr val="bg2"/>
                </a:solidFill>
                <a:latin typeface="Neue Haas Grotesk Text Pro" panose="020B0504020202020204" pitchFamily="34" charset="77"/>
              </a:rPr>
              <a:t>MS ROBINSON</a:t>
            </a:r>
            <a:br>
              <a:rPr lang="en-US" sz="1600" b="0" dirty="0">
                <a:solidFill>
                  <a:schemeClr val="bg2"/>
                </a:solidFill>
                <a:latin typeface="Neue Haas Grotesk Text Pro" panose="020B0504020202020204" pitchFamily="34" charset="77"/>
              </a:rPr>
            </a:br>
            <a:r>
              <a:rPr lang="en-US" sz="1600" b="0" dirty="0">
                <a:solidFill>
                  <a:schemeClr val="bg2"/>
                </a:solidFill>
                <a:latin typeface="Neue Haas Grotesk Text Pro" panose="020B0504020202020204" pitchFamily="34" charset="77"/>
              </a:rPr>
              <a:t>MRS ENRIGHT</a:t>
            </a:r>
            <a:br>
              <a:rPr lang="en-US" sz="1600" b="0" dirty="0">
                <a:solidFill>
                  <a:schemeClr val="bg2"/>
                </a:solidFill>
                <a:latin typeface="Neue Haas Grotesk Text Pro" panose="020B0504020202020204" pitchFamily="34" charset="77"/>
              </a:rPr>
            </a:br>
            <a:r>
              <a:rPr lang="en-US" sz="1600" b="0" dirty="0">
                <a:solidFill>
                  <a:schemeClr val="bg2"/>
                </a:solidFill>
                <a:latin typeface="Neue Haas Grotesk Text Pro" panose="020B0504020202020204" pitchFamily="34" charset="77"/>
              </a:rPr>
              <a:t>MRS MAZLOUM </a:t>
            </a:r>
            <a:br>
              <a:rPr lang="en-US" sz="1600" b="0" dirty="0">
                <a:solidFill>
                  <a:schemeClr val="bg2"/>
                </a:solidFill>
                <a:latin typeface="Neue Haas Grotesk Text Pro" panose="020B0504020202020204" pitchFamily="34" charset="77"/>
              </a:rPr>
            </a:br>
            <a:r>
              <a:rPr lang="en-US" sz="1600" b="0" dirty="0">
                <a:solidFill>
                  <a:schemeClr val="bg2"/>
                </a:solidFill>
                <a:latin typeface="Neue Haas Grotesk Text Pro" panose="020B0504020202020204" pitchFamily="34" charset="77"/>
              </a:rPr>
              <a:t>MISS UNAL</a:t>
            </a:r>
            <a:endParaRPr lang="en-US" b="0" dirty="0">
              <a:solidFill>
                <a:schemeClr val="bg2"/>
              </a:solidFill>
              <a:latin typeface="Neue Haas Grotesk Text Pro" panose="020B0504020202020204" pitchFamily="34" charset="77"/>
            </a:endParaRPr>
          </a:p>
        </p:txBody>
      </p:sp>
    </p:spTree>
    <p:extLst>
      <p:ext uri="{BB962C8B-B14F-4D97-AF65-F5344CB8AC3E}">
        <p14:creationId xmlns:p14="http://schemas.microsoft.com/office/powerpoint/2010/main" val="3454548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0BF4A1-714C-419E-A19F-578DE93BE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91A9BD-D57F-4941-931F-40597AB3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4DB264-9467-4730-B9E9-C9A97DD66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90128" y="3609527"/>
            <a:ext cx="2458347"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B097F88-2120-47B4-B891-5B28F66BB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4227" y="1757079"/>
            <a:ext cx="3900088"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BF9338F5-05AB-4DC5-BD1C-1A9F26C38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0099" y="411154"/>
            <a:ext cx="4395601"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extLst>
              <p:ext uri="{D42A27DB-BD31-4B8C-83A1-F6EECF244321}">
                <p14:modId xmlns:p14="http://schemas.microsoft.com/office/powerpoint/2010/main" val="2980793327"/>
              </p:ext>
            </p:extLst>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6741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315596D0-7A93-45AB-A289-2A2B141E0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90F64BE-B6DF-4D20-9A3E-DAD003896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0"/>
            <a:ext cx="4038601" cy="6866462"/>
          </a:xfrm>
          <a:prstGeom prst="rect">
            <a:avLst/>
          </a:prstGeom>
          <a:gradFill>
            <a:gsLst>
              <a:gs pos="0">
                <a:schemeClr val="accent5"/>
              </a:gs>
              <a:gs pos="100000">
                <a:schemeClr val="accent4">
                  <a:alpha val="55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299ACA5-1949-4821-8FA4-95A78A209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5328" y="1633640"/>
            <a:ext cx="6866462" cy="3581401"/>
          </a:xfrm>
          <a:prstGeom prst="rect">
            <a:avLst/>
          </a:prstGeom>
          <a:gradFill>
            <a:gsLst>
              <a:gs pos="0">
                <a:schemeClr val="accent2"/>
              </a:gs>
              <a:gs pos="100000">
                <a:schemeClr val="accent5">
                  <a:alpha val="13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85559C2F-075A-49B7-8935-459124513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32044"/>
            <a:ext cx="4038600" cy="4634418"/>
          </a:xfrm>
          <a:prstGeom prst="rect">
            <a:avLst/>
          </a:prstGeom>
          <a:gradFill>
            <a:gsLst>
              <a:gs pos="0">
                <a:schemeClr val="accent5">
                  <a:alpha val="36000"/>
                </a:schemeClr>
              </a:gs>
              <a:gs pos="67000">
                <a:schemeClr val="accent5">
                  <a:alpha val="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dirty="0">
                <a:solidFill>
                  <a:schemeClr val="bg1"/>
                </a:solidFill>
              </a:rPr>
              <a:t>Task 2</a:t>
            </a:r>
            <a:br>
              <a:rPr lang="en-US" sz="3200" spc="750" dirty="0">
                <a:solidFill>
                  <a:schemeClr val="bg1"/>
                </a:solidFill>
              </a:rPr>
            </a:br>
            <a:br>
              <a:rPr lang="en-US" sz="3200" spc="750" dirty="0">
                <a:solidFill>
                  <a:schemeClr val="bg1"/>
                </a:solidFill>
              </a:rPr>
            </a:br>
            <a:r>
              <a:rPr lang="en-US" sz="1800" b="0" cap="none" spc="750" dirty="0">
                <a:solidFill>
                  <a:schemeClr val="bg1"/>
                </a:solidFill>
              </a:rPr>
              <a:t>Complete the worksheets and then do 3 activities on </a:t>
            </a:r>
            <a:r>
              <a:rPr lang="en-US" sz="1800" b="0" cap="none" spc="750" dirty="0" err="1">
                <a:solidFill>
                  <a:schemeClr val="bg1"/>
                </a:solidFill>
              </a:rPr>
              <a:t>mathletics</a:t>
            </a:r>
            <a:r>
              <a:rPr lang="en-US" sz="1800" b="0" cap="none" spc="750" dirty="0">
                <a:solidFill>
                  <a:schemeClr val="bg1"/>
                </a:solidFill>
              </a:rPr>
              <a:t> or </a:t>
            </a:r>
            <a:r>
              <a:rPr lang="en-US" sz="1800" b="0" cap="none" spc="750" dirty="0" err="1">
                <a:solidFill>
                  <a:schemeClr val="bg1"/>
                </a:solidFill>
              </a:rPr>
              <a:t>studyladder</a:t>
            </a:r>
            <a:r>
              <a:rPr lang="en-US" sz="1800" b="0" cap="none" spc="750" dirty="0">
                <a:solidFill>
                  <a:schemeClr val="bg1"/>
                </a:solidFill>
              </a:rPr>
              <a:t>.</a:t>
            </a:r>
            <a:endParaRPr lang="en-US" sz="3200" b="0" spc="750" dirty="0">
              <a:solidFill>
                <a:schemeClr val="bg1"/>
              </a:solidFill>
            </a:endParaRP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F r a c t I o n s</a:t>
            </a:r>
          </a:p>
        </p:txBody>
      </p:sp>
      <p:pic>
        <p:nvPicPr>
          <p:cNvPr id="3073" name="Picture 1" descr="page8image26890304">
            <a:extLst>
              <a:ext uri="{FF2B5EF4-FFF2-40B4-BE49-F238E27FC236}">
                <a16:creationId xmlns:a16="http://schemas.microsoft.com/office/drawing/2014/main" id="{B8F5AAB1-100F-424A-B24A-444968DB8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4407" y="750466"/>
            <a:ext cx="3778990" cy="534774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ge9image26870176">
            <a:extLst>
              <a:ext uri="{FF2B5EF4-FFF2-40B4-BE49-F238E27FC236}">
                <a16:creationId xmlns:a16="http://schemas.microsoft.com/office/drawing/2014/main" id="{5E7F6F4A-E7A9-D742-929F-83D5981E4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3203" y="750466"/>
            <a:ext cx="3778991" cy="5347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190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F10006E4-EE3F-4BA5-969B-9C1F4D2A5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9A222C1E-3704-4832-9C78-831C204757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5779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0048CD0-C1E3-408B-9997-95A7318C4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10073" y="-29845"/>
            <a:ext cx="1594272" cy="12192001"/>
          </a:xfrm>
          <a:prstGeom prst="rect">
            <a:avLst/>
          </a:prstGeom>
          <a:gradFill>
            <a:gsLst>
              <a:gs pos="16000">
                <a:schemeClr val="accent4">
                  <a:alpha val="0"/>
                </a:schemeClr>
              </a:gs>
              <a:gs pos="99000">
                <a:schemeClr val="accent4">
                  <a:alpha val="3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85716001-E153-41C3-B516-3B3DDE461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5266479"/>
            <a:ext cx="7792839" cy="1594270"/>
          </a:xfrm>
          <a:prstGeom prst="rect">
            <a:avLst/>
          </a:prstGeom>
          <a:gradFill>
            <a:gsLst>
              <a:gs pos="22000">
                <a:schemeClr val="accent2">
                  <a:alpha val="0"/>
                </a:schemeClr>
              </a:gs>
              <a:gs pos="99000">
                <a:schemeClr val="accent2">
                  <a:alpha val="50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393386AA-0F9F-47DB-B637-A39C50733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4351124"/>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B9F5A1D1-F0AC-4E22-8131-2832810304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3" y="5267265"/>
            <a:ext cx="9729549" cy="113107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4927A198-E21B-4641-8111-C9A62EFF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0" y="5257800"/>
            <a:ext cx="7921319"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2155939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45286" y="601469"/>
            <a:ext cx="10501423" cy="666940"/>
          </a:xfrm>
        </p:spPr>
        <p:txBody>
          <a:bodyPr anchor="b">
            <a:normAutofit/>
          </a:bodyPr>
          <a:lstStyle/>
          <a:p>
            <a:r>
              <a:rPr lang="en-US" sz="4000" dirty="0"/>
              <a:t>KLA</a:t>
            </a:r>
            <a:r>
              <a:rPr lang="en-US" sz="2800" dirty="0"/>
              <a:t> </a:t>
            </a:r>
            <a:r>
              <a:rPr lang="en-US" sz="4000" dirty="0"/>
              <a:t>- geography</a:t>
            </a:r>
            <a:endParaRPr lang="en-US" sz="2800" dirty="0"/>
          </a:p>
        </p:txBody>
      </p:sp>
      <p:sp>
        <p:nvSpPr>
          <p:cNvPr id="73" name="Rectangle 7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EDD4DDE-F338-3A45-9516-5FA30F109C25}"/>
              </a:ext>
            </a:extLst>
          </p:cNvPr>
          <p:cNvSpPr txBox="1"/>
          <p:nvPr/>
        </p:nvSpPr>
        <p:spPr>
          <a:xfrm>
            <a:off x="845285" y="3602960"/>
            <a:ext cx="4498239" cy="1477328"/>
          </a:xfrm>
          <a:prstGeom prst="rect">
            <a:avLst/>
          </a:prstGeom>
          <a:solidFill>
            <a:schemeClr val="accent6">
              <a:lumMod val="60000"/>
              <a:lumOff val="40000"/>
            </a:schemeClr>
          </a:solidFill>
        </p:spPr>
        <p:txBody>
          <a:bodyPr wrap="square" rtlCol="0">
            <a:spAutoFit/>
          </a:bodyPr>
          <a:lstStyle/>
          <a:p>
            <a:pPr lvl="0" algn="ctr"/>
            <a:br>
              <a:rPr lang="en-US" dirty="0">
                <a:solidFill>
                  <a:schemeClr val="bg1"/>
                </a:solidFill>
                <a:hlinkClick r:id="rId2">
                  <a:extLst>
                    <a:ext uri="{A12FA001-AC4F-418D-AE19-62706E023703}">
                      <ahyp:hlinkClr xmlns:ahyp="http://schemas.microsoft.com/office/drawing/2018/hyperlinkcolor" val="tx"/>
                    </a:ext>
                  </a:extLst>
                </a:hlinkClick>
              </a:rPr>
            </a:br>
            <a:r>
              <a:rPr lang="en-US" dirty="0">
                <a:solidFill>
                  <a:schemeClr val="bg1"/>
                </a:solidFill>
                <a:hlinkClick r:id="rId3">
                  <a:extLst>
                    <a:ext uri="{A12FA001-AC4F-418D-AE19-62706E023703}">
                      <ahyp:hlinkClr xmlns:ahyp="http://schemas.microsoft.com/office/drawing/2018/hyperlinkcolor" val="tx"/>
                    </a:ext>
                  </a:extLst>
                </a:hlinkClick>
              </a:rPr>
              <a:t>http://inq.co/class/9wg</a:t>
            </a:r>
            <a:endParaRPr lang="en-US" dirty="0">
              <a:solidFill>
                <a:schemeClr val="bg1"/>
              </a:solidFill>
            </a:endParaRPr>
          </a:p>
          <a:p>
            <a:pPr lvl="0" algn="ctr"/>
            <a:endParaRPr lang="en-US" dirty="0">
              <a:solidFill>
                <a:schemeClr val="bg1"/>
              </a:solidFill>
            </a:endParaRPr>
          </a:p>
          <a:p>
            <a:pPr lvl="0" algn="ctr"/>
            <a:r>
              <a:rPr lang="en-US" dirty="0"/>
              <a:t>Code: 9484</a:t>
            </a:r>
          </a:p>
          <a:p>
            <a:pPr algn="ctr"/>
            <a:endParaRPr lang="en-US" dirty="0"/>
          </a:p>
        </p:txBody>
      </p:sp>
      <p:sp>
        <p:nvSpPr>
          <p:cNvPr id="12" name="TextBox 11">
            <a:extLst>
              <a:ext uri="{FF2B5EF4-FFF2-40B4-BE49-F238E27FC236}">
                <a16:creationId xmlns:a16="http://schemas.microsoft.com/office/drawing/2014/main" id="{A3ED9D33-9BEB-A647-A98E-6D3D8BF7461D}"/>
              </a:ext>
            </a:extLst>
          </p:cNvPr>
          <p:cNvSpPr txBox="1"/>
          <p:nvPr/>
        </p:nvSpPr>
        <p:spPr>
          <a:xfrm>
            <a:off x="845286" y="1792812"/>
            <a:ext cx="4498239" cy="1477328"/>
          </a:xfrm>
          <a:prstGeom prst="rect">
            <a:avLst/>
          </a:prstGeom>
          <a:solidFill>
            <a:schemeClr val="accent5">
              <a:lumMod val="75000"/>
            </a:schemeClr>
          </a:solidFill>
        </p:spPr>
        <p:txBody>
          <a:bodyPr wrap="square" rtlCol="0">
            <a:spAutoFit/>
          </a:bodyPr>
          <a:lstStyle/>
          <a:p>
            <a:r>
              <a:rPr lang="en-AU" dirty="0">
                <a:solidFill>
                  <a:schemeClr val="bg1"/>
                </a:solidFill>
              </a:rPr>
              <a:t>Today we are learning about ‘Weather and Activities’. Look at the pictures and help the bears plan their camping trip. Complete the ‘Step 2’ worksheet. Remember to pack equipment that is suitable for the weather.</a:t>
            </a:r>
            <a:endParaRPr lang="en-US" dirty="0"/>
          </a:p>
        </p:txBody>
      </p:sp>
      <p:pic>
        <p:nvPicPr>
          <p:cNvPr id="4098" name="Picture 2" descr="page10image27018880">
            <a:extLst>
              <a:ext uri="{FF2B5EF4-FFF2-40B4-BE49-F238E27FC236}">
                <a16:creationId xmlns:a16="http://schemas.microsoft.com/office/drawing/2014/main" id="{E628D5EE-7899-B046-9548-73D70B0F71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8477" y="370119"/>
            <a:ext cx="4419502" cy="312304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page11image26796784">
            <a:extLst>
              <a:ext uri="{FF2B5EF4-FFF2-40B4-BE49-F238E27FC236}">
                <a16:creationId xmlns:a16="http://schemas.microsoft.com/office/drawing/2014/main" id="{B5AB3457-B8A0-0E4B-9BF1-3445F5B9E7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2109" y="3044019"/>
            <a:ext cx="4419504" cy="3123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630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43639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TUESDAY 10</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AUGUST 2021 – WEEK 5</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2455995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a:bodyPr>
          <a:lstStyle/>
          <a:p>
            <a:pPr marL="0" indent="0" algn="ctr">
              <a:buNone/>
            </a:pPr>
            <a:r>
              <a:rPr lang="en-US" b="1" dirty="0"/>
              <a:t>Morning</a:t>
            </a:r>
            <a:br>
              <a:rPr lang="en-US" b="1" dirty="0"/>
            </a:br>
            <a:r>
              <a:rPr lang="en-US" dirty="0"/>
              <a:t>Task 1 – Spelling</a:t>
            </a:r>
            <a:br>
              <a:rPr lang="en-US" b="1" dirty="0"/>
            </a:br>
            <a:r>
              <a:rPr lang="en-US" dirty="0"/>
              <a:t>Task 2 – Reading</a:t>
            </a:r>
            <a:br>
              <a:rPr lang="en-US" b="1" dirty="0"/>
            </a:br>
            <a:r>
              <a:rPr lang="en-US" dirty="0">
                <a:solidFill>
                  <a:schemeClr val="accent1">
                    <a:lumMod val="75000"/>
                  </a:schemeClr>
                </a:solidFill>
              </a:rPr>
              <a:t>Crunch n’ sip</a:t>
            </a:r>
            <a:br>
              <a:rPr lang="en-US" dirty="0"/>
            </a:br>
            <a:r>
              <a:rPr lang="en-US" dirty="0"/>
              <a:t>Task 3 - Writing </a:t>
            </a:r>
            <a:br>
              <a:rPr lang="en-US" dirty="0"/>
            </a:br>
            <a:r>
              <a:rPr lang="en-US" b="1" dirty="0"/>
              <a:t>Middle </a:t>
            </a:r>
            <a:br>
              <a:rPr lang="en-US" b="1" dirty="0"/>
            </a:br>
            <a:r>
              <a:rPr lang="en-US" dirty="0"/>
              <a:t>Task 1 – </a:t>
            </a:r>
            <a:r>
              <a:rPr lang="en-US" dirty="0" err="1"/>
              <a:t>Maths</a:t>
            </a:r>
            <a:r>
              <a:rPr lang="en-US" dirty="0"/>
              <a:t> Grid</a:t>
            </a:r>
          </a:p>
          <a:p>
            <a:pPr marL="0" indent="0" algn="ctr">
              <a:buNone/>
            </a:pPr>
            <a:r>
              <a:rPr lang="en-US" dirty="0"/>
              <a:t>Task 2 – Activity Worksheet</a:t>
            </a:r>
          </a:p>
          <a:p>
            <a:pPr marL="0" indent="0" algn="ctr">
              <a:buNone/>
            </a:pPr>
            <a:r>
              <a:rPr lang="en-US" b="1" dirty="0"/>
              <a:t>Final</a:t>
            </a:r>
            <a:br>
              <a:rPr lang="en-US" b="1" dirty="0"/>
            </a:br>
            <a:r>
              <a:rPr lang="en-US" dirty="0"/>
              <a:t>Library</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828760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676523" y="960947"/>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676523" y="2557926"/>
            <a:ext cx="5007788" cy="3339128"/>
          </a:xfrm>
        </p:spPr>
        <p:txBody>
          <a:bodyPr>
            <a:normAutofit fontScale="77500" lnSpcReduction="20000"/>
          </a:bodyPr>
          <a:lstStyle/>
          <a:p>
            <a:pPr marL="0" indent="0">
              <a:lnSpc>
                <a:spcPct val="200000"/>
              </a:lnSpc>
              <a:buNone/>
            </a:pPr>
            <a:r>
              <a:rPr lang="en-US" dirty="0"/>
              <a:t>Complete the Look, Cover, Write, Check worksheet (on a piece of paper). Write some sentences. Circle any nouns in your sentences.</a:t>
            </a:r>
          </a:p>
          <a:p>
            <a:pPr marL="0" indent="0">
              <a:lnSpc>
                <a:spcPct val="200000"/>
              </a:lnSpc>
              <a:buNone/>
            </a:pPr>
            <a:r>
              <a:rPr lang="en-US" dirty="0"/>
              <a:t>Then complete your tricky word!</a:t>
            </a:r>
            <a:br>
              <a:rPr lang="en-US" dirty="0"/>
            </a:br>
            <a:r>
              <a:rPr lang="en-US" dirty="0"/>
              <a:t>Year 1 – why and where</a:t>
            </a:r>
          </a:p>
          <a:p>
            <a:pPr marL="0" indent="0">
              <a:lnSpc>
                <a:spcPct val="200000"/>
              </a:lnSpc>
              <a:buNone/>
            </a:pPr>
            <a:r>
              <a:rPr lang="en-US" dirty="0"/>
              <a:t>Year 2 – thirty and forty</a:t>
            </a:r>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5121" name="Picture 1" descr="page12image26849264">
            <a:extLst>
              <a:ext uri="{FF2B5EF4-FFF2-40B4-BE49-F238E27FC236}">
                <a16:creationId xmlns:a16="http://schemas.microsoft.com/office/drawing/2014/main" id="{1FD29AC9-FD8D-4F43-B84A-5E6EDB58A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9964" y="1337547"/>
            <a:ext cx="3577549" cy="5062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285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age14image26803856">
            <a:extLst>
              <a:ext uri="{FF2B5EF4-FFF2-40B4-BE49-F238E27FC236}">
                <a16:creationId xmlns:a16="http://schemas.microsoft.com/office/drawing/2014/main" id="{1DD4EDB4-97D1-7643-96AE-0D98CE237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1112" y="467831"/>
            <a:ext cx="6770888" cy="4784654"/>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1" descr="page13image26865440">
            <a:extLst>
              <a:ext uri="{FF2B5EF4-FFF2-40B4-BE49-F238E27FC236}">
                <a16:creationId xmlns:a16="http://schemas.microsoft.com/office/drawing/2014/main" id="{9EF2DA16-7D5C-4545-A983-4CD25E266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8826"/>
            <a:ext cx="5898194" cy="4167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456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2</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512282" y="2143802"/>
            <a:ext cx="3904438" cy="3987119"/>
          </a:xfrm>
        </p:spPr>
        <p:txBody>
          <a:bodyPr>
            <a:normAutofit/>
          </a:bodyPr>
          <a:lstStyle/>
          <a:p>
            <a:pPr marL="0" indent="0">
              <a:lnSpc>
                <a:spcPct val="200000"/>
              </a:lnSpc>
              <a:buNone/>
            </a:pPr>
            <a:r>
              <a:rPr lang="en-US" dirty="0"/>
              <a:t>Read or get an adult to read ”The broken arm” and answer the questions.</a:t>
            </a: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02660" y="4877749"/>
            <a:ext cx="1485441" cy="1253172"/>
          </a:xfrm>
          <a:prstGeom prst="rect">
            <a:avLst/>
          </a:prstGeom>
          <a:noFill/>
          <a:extLst>
            <a:ext uri="{909E8E84-426E-40DD-AFC4-6F175D3DCCD1}">
              <a14:hiddenFill xmlns:a14="http://schemas.microsoft.com/office/drawing/2010/main">
                <a:solidFill>
                  <a:srgbClr val="FFFFFF"/>
                </a:solidFill>
              </a14:hiddenFill>
            </a:ext>
          </a:extLst>
        </p:spPr>
      </p:pic>
      <p:pic>
        <p:nvPicPr>
          <p:cNvPr id="7169" name="Picture 1" descr="page15image26883072">
            <a:extLst>
              <a:ext uri="{FF2B5EF4-FFF2-40B4-BE49-F238E27FC236}">
                <a16:creationId xmlns:a16="http://schemas.microsoft.com/office/drawing/2014/main" id="{E4D181AE-5A69-C04B-A82B-E89D31B835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8433" y="1689100"/>
            <a:ext cx="5725746" cy="4046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523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MONDAY 9</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AUGUST 2021 – WEEK 5</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3426502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506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D1E65B-F8E3-AB4E-91E7-3E5306ECE899}"/>
              </a:ext>
            </a:extLst>
          </p:cNvPr>
          <p:cNvPicPr>
            <a:picLocks noChangeAspect="1"/>
          </p:cNvPicPr>
          <p:nvPr/>
        </p:nvPicPr>
        <p:blipFill>
          <a:blip r:embed="rId2"/>
          <a:stretch>
            <a:fillRect/>
          </a:stretch>
        </p:blipFill>
        <p:spPr>
          <a:xfrm>
            <a:off x="-15037" y="0"/>
            <a:ext cx="6295517" cy="6858000"/>
          </a:xfrm>
          <a:prstGeom prst="rect">
            <a:avLst/>
          </a:prstGeom>
        </p:spPr>
      </p:pic>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768079" y="1114997"/>
            <a:ext cx="3319895" cy="1694972"/>
          </a:xfrm>
        </p:spPr>
        <p:txBody>
          <a:bodyPr anchor="ctr">
            <a:normAutofit/>
          </a:bodyPr>
          <a:lstStyle/>
          <a:p>
            <a:r>
              <a:rPr lang="en-US" sz="3200" dirty="0">
                <a:solidFill>
                  <a:schemeClr val="bg1"/>
                </a:solidFill>
              </a:rPr>
              <a:t>Task 3</a:t>
            </a:r>
          </a:p>
        </p:txBody>
      </p:sp>
      <p:pic>
        <p:nvPicPr>
          <p:cNvPr id="4100" name="Picture 4" descr="Writing Gif - GIFcen">
            <a:extLst>
              <a:ext uri="{FF2B5EF4-FFF2-40B4-BE49-F238E27FC236}">
                <a16:creationId xmlns:a16="http://schemas.microsoft.com/office/drawing/2014/main" id="{8D934DF3-AFCC-7642-B62D-5D7701BA71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0591327" y="5115948"/>
            <a:ext cx="1125141" cy="103231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371600" y="2309415"/>
            <a:ext cx="4710607" cy="3354167"/>
          </a:xfrm>
        </p:spPr>
        <p:txBody>
          <a:bodyPr anchor="ctr">
            <a:normAutofit/>
          </a:bodyPr>
          <a:lstStyle/>
          <a:p>
            <a:pPr marL="0" indent="0">
              <a:lnSpc>
                <a:spcPct val="200000"/>
              </a:lnSpc>
              <a:buNone/>
            </a:pPr>
            <a:r>
              <a:rPr lang="en-US" sz="2000" dirty="0">
                <a:solidFill>
                  <a:schemeClr val="bg1"/>
                </a:solidFill>
              </a:rPr>
              <a:t>Writing – who does this bag belong to?</a:t>
            </a:r>
          </a:p>
          <a:p>
            <a:pPr marL="0" indent="0">
              <a:lnSpc>
                <a:spcPct val="200000"/>
              </a:lnSpc>
              <a:buNone/>
            </a:pPr>
            <a:r>
              <a:rPr lang="en-US" sz="2000" dirty="0">
                <a:solidFill>
                  <a:schemeClr val="bg1"/>
                </a:solidFill>
              </a:rPr>
              <a:t>Look at the questions in your learning pack guide. </a:t>
            </a: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8"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6" name="Picture 5">
            <a:extLst>
              <a:ext uri="{FF2B5EF4-FFF2-40B4-BE49-F238E27FC236}">
                <a16:creationId xmlns:a16="http://schemas.microsoft.com/office/drawing/2014/main" id="{3C38FE5D-1174-6548-AD52-2544D4BFC665}"/>
              </a:ext>
            </a:extLst>
          </p:cNvPr>
          <p:cNvPicPr>
            <a:picLocks noChangeAspect="1"/>
          </p:cNvPicPr>
          <p:nvPr/>
        </p:nvPicPr>
        <p:blipFill rotWithShape="1">
          <a:blip r:embed="rId5"/>
          <a:srcRect t="39731"/>
          <a:stretch/>
        </p:blipFill>
        <p:spPr>
          <a:xfrm>
            <a:off x="6339454" y="3200399"/>
            <a:ext cx="3715302" cy="3163397"/>
          </a:xfrm>
          <a:prstGeom prst="rect">
            <a:avLst/>
          </a:prstGeom>
        </p:spPr>
      </p:pic>
      <p:pic>
        <p:nvPicPr>
          <p:cNvPr id="9" name="Picture 8">
            <a:extLst>
              <a:ext uri="{FF2B5EF4-FFF2-40B4-BE49-F238E27FC236}">
                <a16:creationId xmlns:a16="http://schemas.microsoft.com/office/drawing/2014/main" id="{4C5AC514-C947-F748-A991-B7111B8BD335}"/>
              </a:ext>
            </a:extLst>
          </p:cNvPr>
          <p:cNvPicPr>
            <a:picLocks noChangeAspect="1"/>
          </p:cNvPicPr>
          <p:nvPr/>
        </p:nvPicPr>
        <p:blipFill>
          <a:blip r:embed="rId6"/>
          <a:stretch>
            <a:fillRect/>
          </a:stretch>
        </p:blipFill>
        <p:spPr>
          <a:xfrm>
            <a:off x="6853414" y="1294430"/>
            <a:ext cx="2466548" cy="1905969"/>
          </a:xfrm>
          <a:prstGeom prst="rect">
            <a:avLst/>
          </a:prstGeom>
        </p:spPr>
      </p:pic>
    </p:spTree>
    <p:extLst>
      <p:ext uri="{BB962C8B-B14F-4D97-AF65-F5344CB8AC3E}">
        <p14:creationId xmlns:p14="http://schemas.microsoft.com/office/powerpoint/2010/main" val="728686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ACDB6D-3DDB-5F49-ADAD-4C35511E50D0}"/>
              </a:ext>
            </a:extLst>
          </p:cNvPr>
          <p:cNvPicPr>
            <a:picLocks noChangeAspect="1"/>
          </p:cNvPicPr>
          <p:nvPr/>
        </p:nvPicPr>
        <p:blipFill>
          <a:blip r:embed="rId2"/>
          <a:stretch>
            <a:fillRect/>
          </a:stretch>
        </p:blipFill>
        <p:spPr>
          <a:xfrm>
            <a:off x="0" y="0"/>
            <a:ext cx="5669280" cy="6858000"/>
          </a:xfrm>
          <a:prstGeom prst="rect">
            <a:avLst/>
          </a:prstGeom>
        </p:spPr>
      </p:pic>
      <p:pic>
        <p:nvPicPr>
          <p:cNvPr id="5" name="Picture 4">
            <a:extLst>
              <a:ext uri="{FF2B5EF4-FFF2-40B4-BE49-F238E27FC236}">
                <a16:creationId xmlns:a16="http://schemas.microsoft.com/office/drawing/2014/main" id="{AC5B4762-BDEA-8E4D-81D7-3BFB0DCA55DA}"/>
              </a:ext>
            </a:extLst>
          </p:cNvPr>
          <p:cNvPicPr>
            <a:picLocks noChangeAspect="1"/>
          </p:cNvPicPr>
          <p:nvPr/>
        </p:nvPicPr>
        <p:blipFill>
          <a:blip r:embed="rId2"/>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8" y="5553718"/>
            <a:ext cx="10108007"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898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81B49-1449-C746-8C9B-CE93BB912F67}"/>
              </a:ext>
            </a:extLst>
          </p:cNvPr>
          <p:cNvPicPr>
            <a:picLocks noChangeAspect="1"/>
          </p:cNvPicPr>
          <p:nvPr/>
        </p:nvPicPr>
        <p:blipFill>
          <a:blip r:embed="rId2"/>
          <a:stretch>
            <a:fillRect/>
          </a:stretch>
        </p:blipFill>
        <p:spPr>
          <a:xfrm>
            <a:off x="-21771" y="-21771"/>
            <a:ext cx="4088280" cy="6879771"/>
          </a:xfrm>
          <a:prstGeom prst="rect">
            <a:avLst/>
          </a:prstGeom>
        </p:spPr>
      </p:pic>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dirty="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2">
            <a:extLst>
              <a:ext uri="{FF2B5EF4-FFF2-40B4-BE49-F238E27FC236}">
                <a16:creationId xmlns:a16="http://schemas.microsoft.com/office/drawing/2014/main" id="{E1DAADE6-2FDA-5645-8A23-6E5951C3B2A7}"/>
              </a:ext>
            </a:extLst>
          </p:cNvPr>
          <p:cNvSpPr txBox="1">
            <a:spLocks/>
          </p:cNvSpPr>
          <p:nvPr/>
        </p:nvSpPr>
        <p:spPr>
          <a:xfrm>
            <a:off x="764275" y="457199"/>
            <a:ext cx="2838733" cy="1549021"/>
          </a:xfrm>
          <a:prstGeom prst="rect">
            <a:avLst/>
          </a:prstGeom>
        </p:spPr>
        <p:txBody>
          <a:bodyPr vert="horz" lIns="0" tIns="0" rIns="0" bIns="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200" b="1" cap="all" spc="600" dirty="0">
                <a:solidFill>
                  <a:schemeClr val="bg1"/>
                </a:solidFill>
              </a:rPr>
              <a:t>M o n e y</a:t>
            </a:r>
          </a:p>
        </p:txBody>
      </p:sp>
    </p:spTree>
    <p:extLst>
      <p:ext uri="{BB962C8B-B14F-4D97-AF65-F5344CB8AC3E}">
        <p14:creationId xmlns:p14="http://schemas.microsoft.com/office/powerpoint/2010/main" val="37068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5E9D82-9138-8B4D-810A-D37C1C9C5F54}"/>
              </a:ext>
            </a:extLst>
          </p:cNvPr>
          <p:cNvPicPr>
            <a:picLocks noChangeAspect="1"/>
          </p:cNvPicPr>
          <p:nvPr/>
        </p:nvPicPr>
        <p:blipFill>
          <a:blip r:embed="rId2"/>
          <a:stretch>
            <a:fillRect/>
          </a:stretch>
        </p:blipFill>
        <p:spPr>
          <a:xfrm>
            <a:off x="-21771" y="-21771"/>
            <a:ext cx="4185624" cy="6879772"/>
          </a:xfrm>
          <a:prstGeom prst="rect">
            <a:avLst/>
          </a:prstGeom>
        </p:spPr>
      </p:pic>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3236720" cy="3937382"/>
          </a:xfrm>
        </p:spPr>
        <p:txBody>
          <a:bodyPr vert="horz" lIns="0" tIns="0" rIns="0" bIns="0" rtlCol="0" anchor="t">
            <a:normAutofit/>
          </a:bodyPr>
          <a:lstStyle/>
          <a:p>
            <a:r>
              <a:rPr lang="en-US" sz="3200" spc="750" dirty="0">
                <a:solidFill>
                  <a:schemeClr val="bg1"/>
                </a:solidFill>
              </a:rPr>
              <a:t>Task 2</a:t>
            </a:r>
            <a:br>
              <a:rPr lang="en-US" sz="3200" spc="750" dirty="0">
                <a:solidFill>
                  <a:schemeClr val="bg1"/>
                </a:solidFill>
              </a:rPr>
            </a:br>
            <a:br>
              <a:rPr lang="en-US" sz="3200" spc="750" dirty="0">
                <a:solidFill>
                  <a:schemeClr val="bg1"/>
                </a:solidFill>
              </a:rPr>
            </a:br>
            <a:r>
              <a:rPr lang="en-US" sz="1400" spc="750" dirty="0">
                <a:solidFill>
                  <a:schemeClr val="bg1"/>
                </a:solidFill>
              </a:rPr>
              <a:t>watch the video of </a:t>
            </a:r>
            <a:r>
              <a:rPr lang="en-US" sz="1400" spc="750" dirty="0" err="1">
                <a:solidFill>
                  <a:schemeClr val="bg1"/>
                </a:solidFill>
              </a:rPr>
              <a:t>Ms</a:t>
            </a:r>
            <a:r>
              <a:rPr lang="en-US" sz="1400" spc="750" dirty="0">
                <a:solidFill>
                  <a:schemeClr val="bg1"/>
                </a:solidFill>
              </a:rPr>
              <a:t> Holdsworth to help guide you through this task. (video on dojo)</a:t>
            </a:r>
            <a:br>
              <a:rPr lang="en-US" sz="1400" spc="750" dirty="0">
                <a:solidFill>
                  <a:schemeClr val="bg1"/>
                </a:solidFill>
              </a:rPr>
            </a:br>
            <a:r>
              <a:rPr lang="en-US" sz="1400" spc="750" dirty="0">
                <a:solidFill>
                  <a:schemeClr val="bg1"/>
                </a:solidFill>
              </a:rPr>
              <a:t>Then complete 3 activities on </a:t>
            </a:r>
            <a:r>
              <a:rPr lang="en-US" sz="1400" spc="750" dirty="0" err="1">
                <a:solidFill>
                  <a:schemeClr val="bg1"/>
                </a:solidFill>
              </a:rPr>
              <a:t>studyladder</a:t>
            </a:r>
            <a:r>
              <a:rPr lang="en-US" sz="1400" spc="750" dirty="0">
                <a:solidFill>
                  <a:schemeClr val="bg1"/>
                </a:solidFill>
              </a:rPr>
              <a:t> or </a:t>
            </a:r>
            <a:r>
              <a:rPr lang="en-US" sz="1400" spc="750" dirty="0" err="1">
                <a:solidFill>
                  <a:schemeClr val="bg1"/>
                </a:solidFill>
              </a:rPr>
              <a:t>mathletic</a:t>
            </a:r>
            <a:r>
              <a:rPr lang="en-US" sz="1400" spc="750" dirty="0">
                <a:solidFill>
                  <a:schemeClr val="bg1"/>
                </a:solidFill>
              </a:rPr>
              <a:t>.</a:t>
            </a:r>
            <a:endParaRPr lang="en-US" sz="3200" spc="750" dirty="0">
              <a:solidFill>
                <a:schemeClr val="bg1"/>
              </a:solidFill>
            </a:endParaRP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M o n e y</a:t>
            </a:r>
          </a:p>
        </p:txBody>
      </p:sp>
      <p:pic>
        <p:nvPicPr>
          <p:cNvPr id="8193" name="Picture 1" descr="page16image26786224">
            <a:extLst>
              <a:ext uri="{FF2B5EF4-FFF2-40B4-BE49-F238E27FC236}">
                <a16:creationId xmlns:a16="http://schemas.microsoft.com/office/drawing/2014/main" id="{3E87B141-9559-F54B-A3F2-BBB440AF7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6619" y="629884"/>
            <a:ext cx="3979170" cy="563102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page17image26846144">
            <a:extLst>
              <a:ext uri="{FF2B5EF4-FFF2-40B4-BE49-F238E27FC236}">
                <a16:creationId xmlns:a16="http://schemas.microsoft.com/office/drawing/2014/main" id="{C7B9FDB7-BF01-5D49-AAAE-30779C79E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4458" y="629884"/>
            <a:ext cx="3903757" cy="5524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885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4FC5A9-D955-B947-AA96-FE23549E7878}"/>
              </a:ext>
            </a:extLst>
          </p:cNvPr>
          <p:cNvPicPr>
            <a:picLocks noChangeAspect="1"/>
          </p:cNvPicPr>
          <p:nvPr/>
        </p:nvPicPr>
        <p:blipFill>
          <a:blip r:embed="rId2"/>
          <a:stretch>
            <a:fillRect/>
          </a:stretch>
        </p:blipFill>
        <p:spPr>
          <a:xfrm rot="16200000">
            <a:off x="5298627" y="-26913"/>
            <a:ext cx="1594747" cy="12192001"/>
          </a:xfrm>
          <a:prstGeom prst="rect">
            <a:avLst/>
          </a:prstGeom>
        </p:spPr>
      </p:pic>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3933361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45286" y="601469"/>
            <a:ext cx="10501423" cy="666940"/>
          </a:xfrm>
        </p:spPr>
        <p:txBody>
          <a:bodyPr anchor="b">
            <a:normAutofit/>
          </a:bodyPr>
          <a:lstStyle/>
          <a:p>
            <a:r>
              <a:rPr lang="en-US" sz="4000" dirty="0"/>
              <a:t>library</a:t>
            </a:r>
            <a:endParaRPr lang="en-US" sz="2800" dirty="0"/>
          </a:p>
        </p:txBody>
      </p:sp>
      <p:graphicFrame>
        <p:nvGraphicFramePr>
          <p:cNvPr id="5" name="Content Placeholder 2">
            <a:extLst>
              <a:ext uri="{FF2B5EF4-FFF2-40B4-BE49-F238E27FC236}">
                <a16:creationId xmlns:a16="http://schemas.microsoft.com/office/drawing/2014/main" id="{5733017B-5486-48BB-A6B9-89AFF5206678}"/>
              </a:ext>
            </a:extLst>
          </p:cNvPr>
          <p:cNvGraphicFramePr>
            <a:graphicFrameLocks noGrp="1"/>
          </p:cNvGraphicFramePr>
          <p:nvPr>
            <p:ph idx="1"/>
            <p:extLst>
              <p:ext uri="{D42A27DB-BD31-4B8C-83A1-F6EECF244321}">
                <p14:modId xmlns:p14="http://schemas.microsoft.com/office/powerpoint/2010/main" val="3180920513"/>
              </p:ext>
            </p:extLst>
          </p:nvPr>
        </p:nvGraphicFramePr>
        <p:xfrm>
          <a:off x="845285" y="1463216"/>
          <a:ext cx="9468296" cy="45973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682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4" name="Picture 3">
            <a:extLst>
              <a:ext uri="{FF2B5EF4-FFF2-40B4-BE49-F238E27FC236}">
                <a16:creationId xmlns:a16="http://schemas.microsoft.com/office/drawing/2014/main" id="{52CA46F8-9B3C-D745-8857-982F0490D590}"/>
              </a:ext>
            </a:extLst>
          </p:cNvPr>
          <p:cNvPicPr>
            <a:picLocks noChangeAspect="1"/>
          </p:cNvPicPr>
          <p:nvPr/>
        </p:nvPicPr>
        <p:blipFill>
          <a:blip r:embed="rId3"/>
          <a:stretch>
            <a:fillRect/>
          </a:stretch>
        </p:blipFill>
        <p:spPr>
          <a:xfrm rot="16200000">
            <a:off x="5298627" y="-26913"/>
            <a:ext cx="1594747" cy="12192001"/>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
        <p:nvSpPr>
          <p:cNvPr id="6" name="TextBox 5">
            <a:extLst>
              <a:ext uri="{FF2B5EF4-FFF2-40B4-BE49-F238E27FC236}">
                <a16:creationId xmlns:a16="http://schemas.microsoft.com/office/drawing/2014/main" id="{38EB7199-3D58-4A45-9FC1-E150D05911A2}"/>
              </a:ext>
            </a:extLst>
          </p:cNvPr>
          <p:cNvSpPr txBox="1"/>
          <p:nvPr/>
        </p:nvSpPr>
        <p:spPr>
          <a:xfrm>
            <a:off x="-1" y="-17780"/>
            <a:ext cx="4068661" cy="688424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98976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0070C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WEDNESDAY 11</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AUGUST 2021 – WEEK 5</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721048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lnSpcReduction="10000"/>
          </a:bodyPr>
          <a:lstStyle/>
          <a:p>
            <a:pPr marL="0" indent="0" algn="ctr">
              <a:buNone/>
            </a:pPr>
            <a:r>
              <a:rPr lang="en-US" b="1" dirty="0"/>
              <a:t>Morning</a:t>
            </a:r>
            <a:br>
              <a:rPr lang="en-US" b="1" dirty="0"/>
            </a:br>
            <a:r>
              <a:rPr lang="en-US" dirty="0"/>
              <a:t>Task 1 – Spelling</a:t>
            </a:r>
            <a:br>
              <a:rPr lang="en-US" b="1" dirty="0"/>
            </a:br>
            <a:r>
              <a:rPr lang="en-US" dirty="0"/>
              <a:t>Task 2 – Reading</a:t>
            </a:r>
            <a:br>
              <a:rPr lang="en-US" b="1" dirty="0"/>
            </a:br>
            <a:r>
              <a:rPr lang="en-US" dirty="0">
                <a:solidFill>
                  <a:schemeClr val="accent1">
                    <a:lumMod val="75000"/>
                  </a:schemeClr>
                </a:solidFill>
              </a:rPr>
              <a:t>Crunch n’ sip</a:t>
            </a:r>
            <a:br>
              <a:rPr lang="en-US" dirty="0"/>
            </a:br>
            <a:r>
              <a:rPr lang="en-US" dirty="0"/>
              <a:t>Task 3 - Writing </a:t>
            </a:r>
          </a:p>
          <a:p>
            <a:pPr marL="0" indent="0" algn="ctr">
              <a:buNone/>
            </a:pPr>
            <a:r>
              <a:rPr lang="en-US" dirty="0"/>
              <a:t>Task 4 - Handwriting</a:t>
            </a:r>
            <a:br>
              <a:rPr lang="en-US" dirty="0"/>
            </a:br>
            <a:r>
              <a:rPr lang="en-US" b="1" dirty="0"/>
              <a:t>Middle </a:t>
            </a:r>
            <a:br>
              <a:rPr lang="en-US" b="1" dirty="0"/>
            </a:br>
            <a:r>
              <a:rPr lang="en-US" dirty="0"/>
              <a:t>Task 1 – </a:t>
            </a:r>
            <a:r>
              <a:rPr lang="en-US" dirty="0" err="1"/>
              <a:t>Maths</a:t>
            </a:r>
            <a:r>
              <a:rPr lang="en-US" dirty="0"/>
              <a:t> Grid</a:t>
            </a:r>
            <a:br>
              <a:rPr lang="en-US" dirty="0"/>
            </a:br>
            <a:r>
              <a:rPr lang="en-US" dirty="0"/>
              <a:t>Task 2 – Worksheet</a:t>
            </a:r>
          </a:p>
          <a:p>
            <a:pPr marL="0" indent="0" algn="ctr">
              <a:buNone/>
            </a:pPr>
            <a:r>
              <a:rPr lang="en-US" dirty="0"/>
              <a:t>Task 3 – Fitness </a:t>
            </a:r>
          </a:p>
          <a:p>
            <a:pPr marL="0" indent="0" algn="ctr">
              <a:buNone/>
            </a:pPr>
            <a:r>
              <a:rPr lang="en-US" b="1" dirty="0"/>
              <a:t>Final</a:t>
            </a:r>
            <a:br>
              <a:rPr lang="en-US" b="1" dirty="0"/>
            </a:br>
            <a:r>
              <a:rPr lang="en-US" dirty="0"/>
              <a:t>Science</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782734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a:bodyPr>
          <a:lstStyle/>
          <a:p>
            <a:pPr marL="0" indent="0" algn="ctr">
              <a:buNone/>
            </a:pPr>
            <a:r>
              <a:rPr lang="en-US" b="1" dirty="0"/>
              <a:t>Morning</a:t>
            </a:r>
            <a:br>
              <a:rPr lang="en-US" b="1" dirty="0"/>
            </a:br>
            <a:r>
              <a:rPr lang="en-US" b="1" dirty="0"/>
              <a:t>Task 1 - </a:t>
            </a:r>
            <a:r>
              <a:rPr lang="en-US" dirty="0"/>
              <a:t>spelling</a:t>
            </a:r>
            <a:br>
              <a:rPr lang="en-US" b="1" dirty="0"/>
            </a:br>
            <a:r>
              <a:rPr lang="en-US" b="1" dirty="0"/>
              <a:t>Task 2 - </a:t>
            </a:r>
            <a:r>
              <a:rPr lang="en-US" dirty="0"/>
              <a:t>reading</a:t>
            </a:r>
            <a:br>
              <a:rPr lang="en-US" b="1" dirty="0"/>
            </a:br>
            <a:r>
              <a:rPr lang="en-US" dirty="0">
                <a:solidFill>
                  <a:schemeClr val="accent1">
                    <a:lumMod val="75000"/>
                  </a:schemeClr>
                </a:solidFill>
              </a:rPr>
              <a:t>Crunch n’ sip</a:t>
            </a:r>
            <a:br>
              <a:rPr lang="en-US" dirty="0"/>
            </a:br>
            <a:r>
              <a:rPr lang="en-US" b="1" dirty="0"/>
              <a:t>Task 3 - w</a:t>
            </a:r>
            <a:r>
              <a:rPr lang="en-US" dirty="0"/>
              <a:t>riting </a:t>
            </a:r>
            <a:br>
              <a:rPr lang="en-US" dirty="0"/>
            </a:br>
            <a:r>
              <a:rPr lang="en-US" b="1" dirty="0"/>
              <a:t>Task 4 - </a:t>
            </a:r>
            <a:r>
              <a:rPr lang="en-US" dirty="0"/>
              <a:t>handwriting</a:t>
            </a:r>
          </a:p>
          <a:p>
            <a:pPr marL="0" indent="0" algn="ctr">
              <a:buNone/>
            </a:pPr>
            <a:r>
              <a:rPr lang="en-US" b="1" dirty="0"/>
              <a:t>Middle </a:t>
            </a:r>
            <a:br>
              <a:rPr lang="en-US" b="1" dirty="0"/>
            </a:br>
            <a:r>
              <a:rPr lang="en-US" b="1" dirty="0"/>
              <a:t>Task 1 - </a:t>
            </a:r>
            <a:r>
              <a:rPr lang="en-US" dirty="0" err="1"/>
              <a:t>Maths</a:t>
            </a:r>
            <a:r>
              <a:rPr lang="en-US" dirty="0"/>
              <a:t> Grid</a:t>
            </a:r>
            <a:br>
              <a:rPr lang="en-US" dirty="0"/>
            </a:br>
            <a:r>
              <a:rPr lang="en-US" b="1" dirty="0"/>
              <a:t>Task 2 - </a:t>
            </a:r>
            <a:r>
              <a:rPr lang="en-US" dirty="0"/>
              <a:t>Fractions Worksheet</a:t>
            </a:r>
          </a:p>
          <a:p>
            <a:pPr marL="0" indent="0" algn="ctr">
              <a:buNone/>
            </a:pPr>
            <a:r>
              <a:rPr lang="en-US" b="1" dirty="0"/>
              <a:t>Final</a:t>
            </a:r>
            <a:br>
              <a:rPr lang="en-US" b="1" dirty="0"/>
            </a:br>
            <a:r>
              <a:rPr lang="en-US" dirty="0"/>
              <a:t>Geography</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669932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676523" y="960947"/>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394800" y="2557925"/>
            <a:ext cx="5007788" cy="3339128"/>
          </a:xfrm>
        </p:spPr>
        <p:txBody>
          <a:bodyPr>
            <a:normAutofit fontScale="92500"/>
          </a:bodyPr>
          <a:lstStyle/>
          <a:p>
            <a:pPr marL="0" indent="0">
              <a:lnSpc>
                <a:spcPct val="200000"/>
              </a:lnSpc>
              <a:buNone/>
            </a:pPr>
            <a:r>
              <a:rPr lang="en-US" dirty="0"/>
              <a:t>Write down your spelling words and  dot, dash, dive them on a piece of paper..</a:t>
            </a:r>
          </a:p>
          <a:p>
            <a:pPr marL="0" indent="0">
              <a:lnSpc>
                <a:spcPct val="200000"/>
              </a:lnSpc>
              <a:buNone/>
            </a:pPr>
            <a:r>
              <a:rPr lang="en-US" dirty="0"/>
              <a:t>Video will be posted on dojo!</a:t>
            </a:r>
            <a:br>
              <a:rPr lang="en-US" dirty="0"/>
            </a:br>
            <a:r>
              <a:rPr lang="en-US" dirty="0"/>
              <a:t>Complete spelling tasks.</a:t>
            </a:r>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8" name="Picture 7">
            <a:extLst>
              <a:ext uri="{FF2B5EF4-FFF2-40B4-BE49-F238E27FC236}">
                <a16:creationId xmlns:a16="http://schemas.microsoft.com/office/drawing/2014/main" id="{373A03D6-2C8D-D544-A8A6-F8068A5EABE2}"/>
              </a:ext>
            </a:extLst>
          </p:cNvPr>
          <p:cNvPicPr>
            <a:picLocks noChangeAspect="1"/>
          </p:cNvPicPr>
          <p:nvPr/>
        </p:nvPicPr>
        <p:blipFill>
          <a:blip r:embed="rId3"/>
          <a:stretch>
            <a:fillRect/>
          </a:stretch>
        </p:blipFill>
        <p:spPr>
          <a:xfrm rot="5400000">
            <a:off x="6618151" y="813781"/>
            <a:ext cx="2746186" cy="3886200"/>
          </a:xfrm>
          <a:prstGeom prst="rect">
            <a:avLst/>
          </a:prstGeom>
        </p:spPr>
      </p:pic>
      <p:pic>
        <p:nvPicPr>
          <p:cNvPr id="10" name="Picture 9">
            <a:extLst>
              <a:ext uri="{FF2B5EF4-FFF2-40B4-BE49-F238E27FC236}">
                <a16:creationId xmlns:a16="http://schemas.microsoft.com/office/drawing/2014/main" id="{BBD2A9F4-3A47-5F4C-AB81-81E15988998D}"/>
              </a:ext>
            </a:extLst>
          </p:cNvPr>
          <p:cNvPicPr>
            <a:picLocks noChangeAspect="1"/>
          </p:cNvPicPr>
          <p:nvPr/>
        </p:nvPicPr>
        <p:blipFill>
          <a:blip r:embed="rId4"/>
          <a:stretch>
            <a:fillRect/>
          </a:stretch>
        </p:blipFill>
        <p:spPr>
          <a:xfrm>
            <a:off x="9060873" y="2305569"/>
            <a:ext cx="2856930" cy="4042916"/>
          </a:xfrm>
          <a:prstGeom prst="rect">
            <a:avLst/>
          </a:prstGeom>
        </p:spPr>
      </p:pic>
    </p:spTree>
    <p:extLst>
      <p:ext uri="{BB962C8B-B14F-4D97-AF65-F5344CB8AC3E}">
        <p14:creationId xmlns:p14="http://schemas.microsoft.com/office/powerpoint/2010/main" val="658266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2</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512282" y="2143802"/>
            <a:ext cx="4117260" cy="3987119"/>
          </a:xfrm>
        </p:spPr>
        <p:txBody>
          <a:bodyPr>
            <a:normAutofit/>
          </a:bodyPr>
          <a:lstStyle/>
          <a:p>
            <a:pPr marL="0" indent="0">
              <a:lnSpc>
                <a:spcPct val="200000"/>
              </a:lnSpc>
              <a:buNone/>
            </a:pPr>
            <a:r>
              <a:rPr lang="en-US" dirty="0"/>
              <a:t>Read or get an adult to read ”Molly’s First Day” and answer the questions.</a:t>
            </a: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04220" y="5497930"/>
            <a:ext cx="967338" cy="8160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CE74786-751D-7347-91A4-7D55431A522B}"/>
              </a:ext>
            </a:extLst>
          </p:cNvPr>
          <p:cNvPicPr>
            <a:picLocks noChangeAspect="1"/>
          </p:cNvPicPr>
          <p:nvPr/>
        </p:nvPicPr>
        <p:blipFill>
          <a:blip r:embed="rId5"/>
          <a:stretch>
            <a:fillRect/>
          </a:stretch>
        </p:blipFill>
        <p:spPr>
          <a:xfrm rot="5400000">
            <a:off x="6457120" y="742120"/>
            <a:ext cx="3987117" cy="5642274"/>
          </a:xfrm>
          <a:prstGeom prst="rect">
            <a:avLst/>
          </a:prstGeom>
        </p:spPr>
      </p:pic>
    </p:spTree>
    <p:extLst>
      <p:ext uri="{BB962C8B-B14F-4D97-AF65-F5344CB8AC3E}">
        <p14:creationId xmlns:p14="http://schemas.microsoft.com/office/powerpoint/2010/main" val="1246892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7212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D1E65B-F8E3-AB4E-91E7-3E5306ECE899}"/>
              </a:ext>
            </a:extLst>
          </p:cNvPr>
          <p:cNvPicPr>
            <a:picLocks noChangeAspect="1"/>
          </p:cNvPicPr>
          <p:nvPr/>
        </p:nvPicPr>
        <p:blipFill>
          <a:blip r:embed="rId2"/>
          <a:stretch>
            <a:fillRect/>
          </a:stretch>
        </p:blipFill>
        <p:spPr>
          <a:xfrm>
            <a:off x="-15037" y="0"/>
            <a:ext cx="6295517" cy="6858000"/>
          </a:xfrm>
          <a:prstGeom prst="rect">
            <a:avLst/>
          </a:prstGeom>
        </p:spPr>
      </p:pic>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771893" y="841614"/>
            <a:ext cx="3319895" cy="1694972"/>
          </a:xfrm>
        </p:spPr>
        <p:txBody>
          <a:bodyPr anchor="ctr">
            <a:normAutofit/>
          </a:bodyPr>
          <a:lstStyle/>
          <a:p>
            <a:r>
              <a:rPr lang="en-US" sz="3200" dirty="0">
                <a:solidFill>
                  <a:schemeClr val="bg1"/>
                </a:solidFill>
              </a:rPr>
              <a:t>Task 3</a:t>
            </a:r>
          </a:p>
        </p:txBody>
      </p:sp>
      <p:pic>
        <p:nvPicPr>
          <p:cNvPr id="4100" name="Picture 4" descr="Writing Gif - GIFcen">
            <a:extLst>
              <a:ext uri="{FF2B5EF4-FFF2-40B4-BE49-F238E27FC236}">
                <a16:creationId xmlns:a16="http://schemas.microsoft.com/office/drawing/2014/main" id="{8D934DF3-AFCC-7642-B62D-5D7701BA71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914504" y="1458468"/>
            <a:ext cx="4643472" cy="426038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371600" y="2032571"/>
            <a:ext cx="4908880" cy="4367658"/>
          </a:xfrm>
        </p:spPr>
        <p:txBody>
          <a:bodyPr anchor="ctr">
            <a:normAutofit/>
          </a:bodyPr>
          <a:lstStyle/>
          <a:p>
            <a:pPr marL="0" indent="0">
              <a:lnSpc>
                <a:spcPct val="200000"/>
              </a:lnSpc>
              <a:buNone/>
            </a:pPr>
            <a:r>
              <a:rPr lang="en-US" sz="2000" dirty="0">
                <a:solidFill>
                  <a:schemeClr val="bg1"/>
                </a:solidFill>
              </a:rPr>
              <a:t>Writing – Pick one activity around your house to help out with today. E.g. cooking dinner, making the bed. </a:t>
            </a:r>
            <a:br>
              <a:rPr lang="en-US" sz="2000" dirty="0">
                <a:solidFill>
                  <a:schemeClr val="bg1"/>
                </a:solidFill>
              </a:rPr>
            </a:br>
            <a:r>
              <a:rPr lang="en-US" sz="2000" dirty="0">
                <a:solidFill>
                  <a:schemeClr val="bg1"/>
                </a:solidFill>
              </a:rPr>
              <a:t>On a piece of paper, write a procedural text telling us how you did it. Remember your title, list of materials and step by step instructions. Start each step with a verb!</a:t>
            </a: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8"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555717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4</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371600" y="2112263"/>
            <a:ext cx="8072438" cy="3987119"/>
          </a:xfrm>
        </p:spPr>
        <p:txBody>
          <a:bodyPr>
            <a:normAutofit/>
          </a:bodyPr>
          <a:lstStyle/>
          <a:p>
            <a:pPr marL="0" indent="0">
              <a:lnSpc>
                <a:spcPct val="200000"/>
              </a:lnSpc>
              <a:buNone/>
            </a:pPr>
            <a:r>
              <a:rPr lang="en-US" dirty="0"/>
              <a:t>Complete the letter “v” in your handwriting books.</a:t>
            </a:r>
          </a:p>
          <a:p>
            <a:pPr marL="0" indent="0">
              <a:lnSpc>
                <a:spcPct val="200000"/>
              </a:lnSpc>
              <a:buNone/>
            </a:pPr>
            <a:r>
              <a:rPr lang="en-US" dirty="0">
                <a:hlinkClick r:id="rId2"/>
              </a:rPr>
              <a:t>https://www.youtube.com/watch?v=R0yasNOE6Lk</a:t>
            </a:r>
            <a:endParaRPr lang="en-US" dirty="0"/>
          </a:p>
          <a:p>
            <a:pPr marL="0" indent="0">
              <a:lnSpc>
                <a:spcPct val="200000"/>
              </a:lnSpc>
              <a:buNone/>
            </a:pPr>
            <a:endParaRPr lang="en-US" dirty="0"/>
          </a:p>
          <a:p>
            <a:pPr marL="0" indent="0">
              <a:lnSpc>
                <a:spcPct val="200000"/>
              </a:lnSpc>
              <a:buNone/>
            </a:pP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355581" y="1465369"/>
            <a:ext cx="1481137" cy="124954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Letter V GIF - Letter V - Discover &amp;amp; Share GIFs">
            <a:extLst>
              <a:ext uri="{FF2B5EF4-FFF2-40B4-BE49-F238E27FC236}">
                <a16:creationId xmlns:a16="http://schemas.microsoft.com/office/drawing/2014/main" id="{DBDD18CA-64DE-5341-B368-0A1F757908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6400" y="3429000"/>
            <a:ext cx="27940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888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4409B1-7B69-2B4A-9C0A-CD8EC31FAEBC}"/>
              </a:ext>
            </a:extLst>
          </p:cNvPr>
          <p:cNvPicPr>
            <a:picLocks noChangeAspect="1"/>
          </p:cNvPicPr>
          <p:nvPr/>
        </p:nvPicPr>
        <p:blipFill>
          <a:blip r:embed="rId2"/>
          <a:stretch>
            <a:fillRect/>
          </a:stretch>
        </p:blipFill>
        <p:spPr>
          <a:xfrm rot="16200000">
            <a:off x="5335905" y="-14960"/>
            <a:ext cx="1520190" cy="12192000"/>
          </a:xfrm>
          <a:prstGeom prst="rect">
            <a:avLst/>
          </a:prstGeom>
        </p:spPr>
      </p:pic>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8" y="5553718"/>
            <a:ext cx="9577867"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99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EF14F-9893-C447-A1F9-3BC7EA6B82BE}"/>
              </a:ext>
            </a:extLst>
          </p:cNvPr>
          <p:cNvPicPr>
            <a:picLocks noChangeAspect="1"/>
          </p:cNvPicPr>
          <p:nvPr/>
        </p:nvPicPr>
        <p:blipFill>
          <a:blip r:embed="rId2"/>
          <a:stretch>
            <a:fillRect/>
          </a:stretch>
        </p:blipFill>
        <p:spPr>
          <a:xfrm>
            <a:off x="0" y="-1"/>
            <a:ext cx="4494654" cy="7643193"/>
          </a:xfrm>
          <a:prstGeom prst="rect">
            <a:avLst/>
          </a:prstGeom>
        </p:spPr>
      </p:pic>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6073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2DCD07-2EFB-C94D-8EB2-17B8BDA24513}"/>
              </a:ext>
            </a:extLst>
          </p:cNvPr>
          <p:cNvPicPr>
            <a:picLocks noChangeAspect="1"/>
          </p:cNvPicPr>
          <p:nvPr/>
        </p:nvPicPr>
        <p:blipFill>
          <a:blip r:embed="rId2"/>
          <a:stretch>
            <a:fillRect/>
          </a:stretch>
        </p:blipFill>
        <p:spPr>
          <a:xfrm>
            <a:off x="-42174" y="-1"/>
            <a:ext cx="4080775" cy="6939389"/>
          </a:xfrm>
          <a:prstGeom prst="rect">
            <a:avLst/>
          </a:prstGeom>
        </p:spPr>
      </p:pic>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a:solidFill>
                  <a:schemeClr val="bg1"/>
                </a:solidFill>
              </a:rPr>
              <a:t>Task 2</a:t>
            </a: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M a s s</a:t>
            </a:r>
          </a:p>
        </p:txBody>
      </p:sp>
      <p:sp>
        <p:nvSpPr>
          <p:cNvPr id="7" name="TextBox 6">
            <a:extLst>
              <a:ext uri="{FF2B5EF4-FFF2-40B4-BE49-F238E27FC236}">
                <a16:creationId xmlns:a16="http://schemas.microsoft.com/office/drawing/2014/main" id="{B515D70D-725E-094F-9590-7145EAA877D7}"/>
              </a:ext>
            </a:extLst>
          </p:cNvPr>
          <p:cNvSpPr txBox="1"/>
          <p:nvPr/>
        </p:nvSpPr>
        <p:spPr>
          <a:xfrm>
            <a:off x="4639088" y="87867"/>
            <a:ext cx="2147777" cy="369332"/>
          </a:xfrm>
          <a:prstGeom prst="rect">
            <a:avLst/>
          </a:prstGeom>
          <a:noFill/>
        </p:spPr>
        <p:txBody>
          <a:bodyPr wrap="square" rtlCol="0">
            <a:spAutoFit/>
          </a:bodyPr>
          <a:lstStyle/>
          <a:p>
            <a:r>
              <a:rPr lang="en-US" dirty="0"/>
              <a:t>Year 1</a:t>
            </a:r>
          </a:p>
        </p:txBody>
      </p:sp>
      <p:sp>
        <p:nvSpPr>
          <p:cNvPr id="8" name="TextBox 7">
            <a:extLst>
              <a:ext uri="{FF2B5EF4-FFF2-40B4-BE49-F238E27FC236}">
                <a16:creationId xmlns:a16="http://schemas.microsoft.com/office/drawing/2014/main" id="{237FAC33-1DFF-2945-8295-D20492DD9768}"/>
              </a:ext>
            </a:extLst>
          </p:cNvPr>
          <p:cNvSpPr txBox="1"/>
          <p:nvPr/>
        </p:nvSpPr>
        <p:spPr>
          <a:xfrm>
            <a:off x="9945867" y="2836397"/>
            <a:ext cx="1892595" cy="369332"/>
          </a:xfrm>
          <a:prstGeom prst="rect">
            <a:avLst/>
          </a:prstGeom>
          <a:noFill/>
        </p:spPr>
        <p:txBody>
          <a:bodyPr wrap="square" rtlCol="0">
            <a:spAutoFit/>
          </a:bodyPr>
          <a:lstStyle/>
          <a:p>
            <a:r>
              <a:rPr lang="en-US" dirty="0"/>
              <a:t>Year 2</a:t>
            </a:r>
          </a:p>
        </p:txBody>
      </p:sp>
      <p:pic>
        <p:nvPicPr>
          <p:cNvPr id="6" name="Picture 5">
            <a:extLst>
              <a:ext uri="{FF2B5EF4-FFF2-40B4-BE49-F238E27FC236}">
                <a16:creationId xmlns:a16="http://schemas.microsoft.com/office/drawing/2014/main" id="{15F13A02-951C-D447-AA51-A36712D8B9BB}"/>
              </a:ext>
            </a:extLst>
          </p:cNvPr>
          <p:cNvPicPr>
            <a:picLocks noChangeAspect="1"/>
          </p:cNvPicPr>
          <p:nvPr/>
        </p:nvPicPr>
        <p:blipFill>
          <a:blip r:embed="rId3"/>
          <a:stretch>
            <a:fillRect/>
          </a:stretch>
        </p:blipFill>
        <p:spPr>
          <a:xfrm rot="5400000">
            <a:off x="4679930" y="-206236"/>
            <a:ext cx="3089800" cy="4372457"/>
          </a:xfrm>
          <a:prstGeom prst="rect">
            <a:avLst/>
          </a:prstGeom>
        </p:spPr>
      </p:pic>
      <p:pic>
        <p:nvPicPr>
          <p:cNvPr id="10" name="Picture 9">
            <a:extLst>
              <a:ext uri="{FF2B5EF4-FFF2-40B4-BE49-F238E27FC236}">
                <a16:creationId xmlns:a16="http://schemas.microsoft.com/office/drawing/2014/main" id="{48E4BD16-D286-2E48-A87E-1C3960401E35}"/>
              </a:ext>
            </a:extLst>
          </p:cNvPr>
          <p:cNvPicPr>
            <a:picLocks noChangeAspect="1"/>
          </p:cNvPicPr>
          <p:nvPr/>
        </p:nvPicPr>
        <p:blipFill>
          <a:blip r:embed="rId4"/>
          <a:stretch>
            <a:fillRect/>
          </a:stretch>
        </p:blipFill>
        <p:spPr>
          <a:xfrm rot="5400000">
            <a:off x="8400968" y="2564401"/>
            <a:ext cx="3089799" cy="4372456"/>
          </a:xfrm>
          <a:prstGeom prst="rect">
            <a:avLst/>
          </a:prstGeom>
        </p:spPr>
      </p:pic>
    </p:spTree>
    <p:extLst>
      <p:ext uri="{BB962C8B-B14F-4D97-AF65-F5344CB8AC3E}">
        <p14:creationId xmlns:p14="http://schemas.microsoft.com/office/powerpoint/2010/main" val="3511687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3396-0660-AA4A-A8B3-3A7573604D6B}"/>
              </a:ext>
            </a:extLst>
          </p:cNvPr>
          <p:cNvSpPr>
            <a:spLocks noGrp="1"/>
          </p:cNvSpPr>
          <p:nvPr>
            <p:ph type="title"/>
          </p:nvPr>
        </p:nvSpPr>
        <p:spPr/>
        <p:txBody>
          <a:bodyPr/>
          <a:lstStyle/>
          <a:p>
            <a:r>
              <a:rPr lang="en-US" dirty="0"/>
              <a:t>fitness</a:t>
            </a:r>
          </a:p>
        </p:txBody>
      </p:sp>
      <p:sp>
        <p:nvSpPr>
          <p:cNvPr id="3" name="Content Placeholder 2">
            <a:extLst>
              <a:ext uri="{FF2B5EF4-FFF2-40B4-BE49-F238E27FC236}">
                <a16:creationId xmlns:a16="http://schemas.microsoft.com/office/drawing/2014/main" id="{E217913D-41D7-974C-AC79-6932BD1E7D62}"/>
              </a:ext>
            </a:extLst>
          </p:cNvPr>
          <p:cNvSpPr>
            <a:spLocks noGrp="1"/>
          </p:cNvSpPr>
          <p:nvPr>
            <p:ph idx="1"/>
          </p:nvPr>
        </p:nvSpPr>
        <p:spPr/>
        <p:txBody>
          <a:bodyPr/>
          <a:lstStyle/>
          <a:p>
            <a:r>
              <a:rPr lang="en-US" dirty="0"/>
              <a:t>Choose an activity from the fitness grid to complete.</a:t>
            </a:r>
          </a:p>
        </p:txBody>
      </p:sp>
      <p:pic>
        <p:nvPicPr>
          <p:cNvPr id="10242" name="Picture 2" descr="Fitness GIF Demonstrates 48 Exercises Perfect for New Year&amp;#39;s Resolutions |  Workout videos, Excercise routine, Personal trainer app">
            <a:extLst>
              <a:ext uri="{FF2B5EF4-FFF2-40B4-BE49-F238E27FC236}">
                <a16:creationId xmlns:a16="http://schemas.microsoft.com/office/drawing/2014/main" id="{B43E3074-1262-D647-9C1A-7CE0F5B8388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4640" y="2724912"/>
            <a:ext cx="49403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76F863-D9F6-8643-97B3-0D565B960A6B}"/>
              </a:ext>
            </a:extLst>
          </p:cNvPr>
          <p:cNvSpPr txBox="1"/>
          <p:nvPr/>
        </p:nvSpPr>
        <p:spPr>
          <a:xfrm>
            <a:off x="8660071" y="2791684"/>
            <a:ext cx="3214578" cy="1077218"/>
          </a:xfrm>
          <a:prstGeom prst="rect">
            <a:avLst/>
          </a:prstGeom>
          <a:noFill/>
        </p:spPr>
        <p:txBody>
          <a:bodyPr wrap="square" rtlCol="0">
            <a:spAutoFit/>
          </a:bodyPr>
          <a:lstStyle/>
          <a:p>
            <a:r>
              <a:rPr lang="en-US" sz="3200" dirty="0"/>
              <a:t>Not this one </a:t>
            </a:r>
          </a:p>
          <a:p>
            <a:r>
              <a:rPr lang="en-US" sz="3200" dirty="0"/>
              <a:t>(in your packs)</a:t>
            </a:r>
          </a:p>
        </p:txBody>
      </p:sp>
      <p:cxnSp>
        <p:nvCxnSpPr>
          <p:cNvPr id="6" name="Straight Arrow Connector 5">
            <a:extLst>
              <a:ext uri="{FF2B5EF4-FFF2-40B4-BE49-F238E27FC236}">
                <a16:creationId xmlns:a16="http://schemas.microsoft.com/office/drawing/2014/main" id="{DC16D74C-0286-E047-98A1-04DA7F6AAC6E}"/>
              </a:ext>
            </a:extLst>
          </p:cNvPr>
          <p:cNvCxnSpPr/>
          <p:nvPr/>
        </p:nvCxnSpPr>
        <p:spPr>
          <a:xfrm flipH="1">
            <a:off x="6864940" y="3232298"/>
            <a:ext cx="151351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721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361F142-9FD5-2041-ADCE-5F425B5F409C}"/>
              </a:ext>
            </a:extLst>
          </p:cNvPr>
          <p:cNvPicPr>
            <a:picLocks noChangeAspect="1"/>
          </p:cNvPicPr>
          <p:nvPr/>
        </p:nvPicPr>
        <p:blipFill>
          <a:blip r:embed="rId2"/>
          <a:stretch>
            <a:fillRect/>
          </a:stretch>
        </p:blipFill>
        <p:spPr>
          <a:xfrm rot="16200000">
            <a:off x="5433491" y="52908"/>
            <a:ext cx="1325020" cy="12192001"/>
          </a:xfrm>
          <a:prstGeom prst="rect">
            <a:avLst/>
          </a:prstGeom>
        </p:spPr>
      </p:pic>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3049210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950720" y="590186"/>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407918" y="1839683"/>
            <a:ext cx="3797938" cy="4330892"/>
          </a:xfrm>
        </p:spPr>
        <p:txBody>
          <a:bodyPr>
            <a:normAutofit fontScale="77500" lnSpcReduction="20000"/>
          </a:bodyPr>
          <a:lstStyle/>
          <a:p>
            <a:pPr marL="0" indent="0">
              <a:lnSpc>
                <a:spcPct val="200000"/>
              </a:lnSpc>
              <a:buNone/>
            </a:pPr>
            <a:r>
              <a:rPr lang="en-US" dirty="0"/>
              <a:t>Watch </a:t>
            </a:r>
            <a:r>
              <a:rPr lang="en-US" dirty="0" err="1"/>
              <a:t>Mrs</a:t>
            </a:r>
            <a:r>
              <a:rPr lang="en-US" dirty="0"/>
              <a:t> Warwick’s video’s for the sound of the week. Brainstorm a list of words using the sound focus of the week on a piece of paper.</a:t>
            </a:r>
            <a:br>
              <a:rPr lang="en-US" dirty="0"/>
            </a:br>
            <a:r>
              <a:rPr lang="en-US" dirty="0"/>
              <a:t>YEAR 1</a:t>
            </a:r>
            <a:br>
              <a:rPr lang="en-US" dirty="0"/>
            </a:br>
            <a:r>
              <a:rPr lang="en-AU" dirty="0">
                <a:hlinkClick r:id="rId2"/>
              </a:rPr>
              <a:t>https://vimeo.com/577548425</a:t>
            </a:r>
            <a:endParaRPr lang="en-US" dirty="0"/>
          </a:p>
          <a:p>
            <a:pPr marL="0" indent="0">
              <a:lnSpc>
                <a:spcPct val="200000"/>
              </a:lnSpc>
              <a:buNone/>
            </a:pPr>
            <a:r>
              <a:rPr lang="en-US" dirty="0"/>
              <a:t>YEAR 2</a:t>
            </a:r>
            <a:br>
              <a:rPr lang="en-US" dirty="0"/>
            </a:br>
            <a:r>
              <a:rPr lang="en-AU" dirty="0">
                <a:hlinkClick r:id="rId3"/>
              </a:rPr>
              <a:t>https://vimeo.com/583128464</a:t>
            </a:r>
            <a:endParaRPr lang="en-AU" dirty="0"/>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
        <p:nvSpPr>
          <p:cNvPr id="15" name="TextBox 14">
            <a:extLst>
              <a:ext uri="{FF2B5EF4-FFF2-40B4-BE49-F238E27FC236}">
                <a16:creationId xmlns:a16="http://schemas.microsoft.com/office/drawing/2014/main" id="{3919360B-1959-5843-85BD-1377B45B226A}"/>
              </a:ext>
            </a:extLst>
          </p:cNvPr>
          <p:cNvSpPr txBox="1"/>
          <p:nvPr/>
        </p:nvSpPr>
        <p:spPr>
          <a:xfrm>
            <a:off x="6096000" y="1384663"/>
            <a:ext cx="1428206" cy="369332"/>
          </a:xfrm>
          <a:prstGeom prst="rect">
            <a:avLst/>
          </a:prstGeom>
          <a:noFill/>
        </p:spPr>
        <p:txBody>
          <a:bodyPr wrap="square" rtlCol="0">
            <a:spAutoFit/>
          </a:bodyPr>
          <a:lstStyle/>
          <a:p>
            <a:pPr algn="ctr"/>
            <a:r>
              <a:rPr lang="en-US" dirty="0"/>
              <a:t>Year 1</a:t>
            </a:r>
          </a:p>
        </p:txBody>
      </p:sp>
      <p:sp>
        <p:nvSpPr>
          <p:cNvPr id="16" name="TextBox 15">
            <a:extLst>
              <a:ext uri="{FF2B5EF4-FFF2-40B4-BE49-F238E27FC236}">
                <a16:creationId xmlns:a16="http://schemas.microsoft.com/office/drawing/2014/main" id="{E1B87B52-244F-D047-AEA0-A7942E719645}"/>
              </a:ext>
            </a:extLst>
          </p:cNvPr>
          <p:cNvSpPr txBox="1"/>
          <p:nvPr/>
        </p:nvSpPr>
        <p:spPr>
          <a:xfrm>
            <a:off x="9379131" y="1384663"/>
            <a:ext cx="1619795" cy="369332"/>
          </a:xfrm>
          <a:prstGeom prst="rect">
            <a:avLst/>
          </a:prstGeom>
          <a:noFill/>
        </p:spPr>
        <p:txBody>
          <a:bodyPr wrap="square" rtlCol="0">
            <a:spAutoFit/>
          </a:bodyPr>
          <a:lstStyle/>
          <a:p>
            <a:pPr algn="ctr"/>
            <a:r>
              <a:rPr lang="en-US" dirty="0"/>
              <a:t>Year 2</a:t>
            </a:r>
          </a:p>
        </p:txBody>
      </p:sp>
      <p:pic>
        <p:nvPicPr>
          <p:cNvPr id="9" name="Picture 8">
            <a:extLst>
              <a:ext uri="{FF2B5EF4-FFF2-40B4-BE49-F238E27FC236}">
                <a16:creationId xmlns:a16="http://schemas.microsoft.com/office/drawing/2014/main" id="{25023EB4-2D1A-C443-899F-6EC878D1DF8E}"/>
              </a:ext>
            </a:extLst>
          </p:cNvPr>
          <p:cNvPicPr>
            <a:picLocks noChangeAspect="1"/>
          </p:cNvPicPr>
          <p:nvPr/>
        </p:nvPicPr>
        <p:blipFill>
          <a:blip r:embed="rId5"/>
          <a:stretch>
            <a:fillRect/>
          </a:stretch>
        </p:blipFill>
        <p:spPr>
          <a:xfrm>
            <a:off x="5390050" y="1839683"/>
            <a:ext cx="3060428" cy="4330892"/>
          </a:xfrm>
          <a:prstGeom prst="rect">
            <a:avLst/>
          </a:prstGeom>
        </p:spPr>
      </p:pic>
      <p:pic>
        <p:nvPicPr>
          <p:cNvPr id="11" name="Picture 10">
            <a:extLst>
              <a:ext uri="{FF2B5EF4-FFF2-40B4-BE49-F238E27FC236}">
                <a16:creationId xmlns:a16="http://schemas.microsoft.com/office/drawing/2014/main" id="{F96A1168-4362-5148-A656-53590102B4FE}"/>
              </a:ext>
            </a:extLst>
          </p:cNvPr>
          <p:cNvPicPr>
            <a:picLocks noChangeAspect="1"/>
          </p:cNvPicPr>
          <p:nvPr/>
        </p:nvPicPr>
        <p:blipFill>
          <a:blip r:embed="rId6"/>
          <a:stretch>
            <a:fillRect/>
          </a:stretch>
        </p:blipFill>
        <p:spPr>
          <a:xfrm>
            <a:off x="8634671" y="1784109"/>
            <a:ext cx="3138972" cy="4442040"/>
          </a:xfrm>
          <a:prstGeom prst="rect">
            <a:avLst/>
          </a:prstGeom>
        </p:spPr>
      </p:pic>
    </p:spTree>
    <p:extLst>
      <p:ext uri="{BB962C8B-B14F-4D97-AF65-F5344CB8AC3E}">
        <p14:creationId xmlns:p14="http://schemas.microsoft.com/office/powerpoint/2010/main" val="2480172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487E67-389E-C14B-A446-FED858F638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5337545" cy="6858000"/>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45286" y="601469"/>
            <a:ext cx="10501423" cy="666940"/>
          </a:xfrm>
        </p:spPr>
        <p:txBody>
          <a:bodyPr anchor="b">
            <a:normAutofit/>
          </a:bodyPr>
          <a:lstStyle/>
          <a:p>
            <a:r>
              <a:rPr lang="en-US" sz="4000" dirty="0"/>
              <a:t>KLA - SCIENCE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136894" y="1303763"/>
            <a:ext cx="5200650" cy="4980051"/>
          </a:xfrm>
        </p:spPr>
        <p:txBody>
          <a:bodyPr>
            <a:normAutofit/>
          </a:bodyPr>
          <a:lstStyle/>
          <a:p>
            <a:pPr marL="0" indent="0">
              <a:buNone/>
            </a:pPr>
            <a:r>
              <a:rPr lang="en-US" dirty="0"/>
              <a:t>Listen to the story of ‘Jack and the Beanstalk’. Using the ‘Britannica kids’ link, finish the sentences about beans. </a:t>
            </a:r>
          </a:p>
          <a:p>
            <a:pPr marL="0" indent="0">
              <a:buNone/>
            </a:pPr>
            <a:endParaRPr lang="en-US" dirty="0"/>
          </a:p>
          <a:p>
            <a:pPr marL="0" indent="0">
              <a:buNone/>
            </a:pPr>
            <a:r>
              <a:rPr lang="en-US" dirty="0"/>
              <a:t>Optional experiment:</a:t>
            </a:r>
          </a:p>
          <a:p>
            <a:pPr marL="0" indent="0">
              <a:buNone/>
            </a:pPr>
            <a:r>
              <a:rPr lang="en-US" dirty="0"/>
              <a:t>Page 2 link:</a:t>
            </a:r>
            <a:br>
              <a:rPr lang="en-US" dirty="0"/>
            </a:br>
            <a:br>
              <a:rPr lang="en-US" dirty="0"/>
            </a:br>
            <a:r>
              <a:rPr lang="en-US" sz="2000" dirty="0"/>
              <a:t>https://</a:t>
            </a:r>
            <a:r>
              <a:rPr lang="en-US" sz="2000" dirty="0" err="1"/>
              <a:t>www.inquisitive.com</a:t>
            </a:r>
            <a:r>
              <a:rPr lang="en-US" sz="2000" dirty="0"/>
              <a:t>/class/9wk/login</a:t>
            </a:r>
            <a:br>
              <a:rPr lang="en-US" sz="2000" dirty="0"/>
            </a:br>
            <a:r>
              <a:rPr lang="en-US" sz="2000" dirty="0"/>
              <a:t>code:5742</a:t>
            </a:r>
            <a:endParaRPr lang="en-US" dirty="0"/>
          </a:p>
        </p:txBody>
      </p:sp>
      <p:pic>
        <p:nvPicPr>
          <p:cNvPr id="5" name="Picture 4">
            <a:extLst>
              <a:ext uri="{FF2B5EF4-FFF2-40B4-BE49-F238E27FC236}">
                <a16:creationId xmlns:a16="http://schemas.microsoft.com/office/drawing/2014/main" id="{F717B5BF-2827-E549-AF3E-C93A51C81A6B}"/>
              </a:ext>
            </a:extLst>
          </p:cNvPr>
          <p:cNvPicPr>
            <a:picLocks noChangeAspect="1"/>
          </p:cNvPicPr>
          <p:nvPr/>
        </p:nvPicPr>
        <p:blipFill>
          <a:blip r:embed="rId3"/>
          <a:stretch>
            <a:fillRect/>
          </a:stretch>
        </p:blipFill>
        <p:spPr>
          <a:xfrm rot="5400000">
            <a:off x="6343439" y="-297868"/>
            <a:ext cx="4846211" cy="6858000"/>
          </a:xfrm>
          <a:prstGeom prst="rect">
            <a:avLst/>
          </a:prstGeom>
        </p:spPr>
      </p:pic>
    </p:spTree>
    <p:extLst>
      <p:ext uri="{BB962C8B-B14F-4D97-AF65-F5344CB8AC3E}">
        <p14:creationId xmlns:p14="http://schemas.microsoft.com/office/powerpoint/2010/main" val="1688216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342002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THURSDAY 12</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AUGUST 2021 – WEEK 5</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2676250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a:bodyPr>
          <a:lstStyle/>
          <a:p>
            <a:pPr marL="0" indent="0" algn="ctr">
              <a:buNone/>
            </a:pPr>
            <a:r>
              <a:rPr lang="en-US" b="1" dirty="0"/>
              <a:t>Morning</a:t>
            </a:r>
            <a:br>
              <a:rPr lang="en-US" b="1" dirty="0"/>
            </a:br>
            <a:r>
              <a:rPr lang="en-US" dirty="0"/>
              <a:t>Task 1 – Spelling</a:t>
            </a:r>
            <a:br>
              <a:rPr lang="en-US" b="1" dirty="0"/>
            </a:br>
            <a:r>
              <a:rPr lang="en-US" dirty="0"/>
              <a:t>Task 2 – Reading</a:t>
            </a:r>
            <a:br>
              <a:rPr lang="en-US" b="1" dirty="0"/>
            </a:br>
            <a:r>
              <a:rPr lang="en-US" dirty="0">
                <a:solidFill>
                  <a:schemeClr val="accent1">
                    <a:lumMod val="75000"/>
                  </a:schemeClr>
                </a:solidFill>
              </a:rPr>
              <a:t>Crunch n’ sip</a:t>
            </a:r>
            <a:br>
              <a:rPr lang="en-US" dirty="0"/>
            </a:br>
            <a:r>
              <a:rPr lang="en-US" dirty="0"/>
              <a:t>Task 3 - Writing </a:t>
            </a:r>
            <a:br>
              <a:rPr lang="en-US" dirty="0"/>
            </a:br>
            <a:r>
              <a:rPr lang="en-US" b="1" dirty="0"/>
              <a:t>Middle </a:t>
            </a:r>
            <a:br>
              <a:rPr lang="en-US" b="1" dirty="0"/>
            </a:br>
            <a:r>
              <a:rPr lang="en-US" dirty="0"/>
              <a:t>Task 1 – </a:t>
            </a:r>
            <a:r>
              <a:rPr lang="en-US" dirty="0" err="1"/>
              <a:t>Maths</a:t>
            </a:r>
            <a:r>
              <a:rPr lang="en-US" dirty="0"/>
              <a:t> Grid</a:t>
            </a:r>
          </a:p>
          <a:p>
            <a:pPr marL="0" indent="0" algn="ctr">
              <a:buNone/>
            </a:pPr>
            <a:r>
              <a:rPr lang="en-US" dirty="0"/>
              <a:t>Task 2 – </a:t>
            </a:r>
            <a:r>
              <a:rPr lang="en-US" dirty="0" err="1"/>
              <a:t>Maths</a:t>
            </a:r>
            <a:r>
              <a:rPr lang="en-US" dirty="0"/>
              <a:t> Worksheets</a:t>
            </a:r>
          </a:p>
          <a:p>
            <a:pPr marL="0" indent="0" algn="ctr">
              <a:buNone/>
            </a:pPr>
            <a:r>
              <a:rPr lang="en-US" b="1" dirty="0"/>
              <a:t>Final</a:t>
            </a:r>
            <a:br>
              <a:rPr lang="en-US" b="1" dirty="0"/>
            </a:br>
            <a:r>
              <a:rPr lang="en-US" dirty="0"/>
              <a:t>PDHPE</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1553632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676523" y="960947"/>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595438" y="2375101"/>
            <a:ext cx="3711405" cy="3339128"/>
          </a:xfrm>
        </p:spPr>
        <p:txBody>
          <a:bodyPr>
            <a:normAutofit fontScale="77500" lnSpcReduction="20000"/>
          </a:bodyPr>
          <a:lstStyle/>
          <a:p>
            <a:pPr marL="0" indent="0">
              <a:lnSpc>
                <a:spcPct val="200000"/>
              </a:lnSpc>
              <a:buNone/>
            </a:pPr>
            <a:r>
              <a:rPr lang="en-US" dirty="0"/>
              <a:t>Practice your spelling words in alphabetical order on a piece of paper. </a:t>
            </a:r>
          </a:p>
          <a:p>
            <a:pPr marL="0" indent="0">
              <a:lnSpc>
                <a:spcPct val="200000"/>
              </a:lnSpc>
              <a:buNone/>
            </a:pPr>
            <a:r>
              <a:rPr lang="en-US" dirty="0"/>
              <a:t>Write 5 sentences using your spelling words on a piece of paper. Circle any verbs (action words) in your sentence. </a:t>
            </a:r>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8" name="Picture 7">
            <a:extLst>
              <a:ext uri="{FF2B5EF4-FFF2-40B4-BE49-F238E27FC236}">
                <a16:creationId xmlns:a16="http://schemas.microsoft.com/office/drawing/2014/main" id="{30D368A4-D404-6F40-8AE3-496B4A41EBCA}"/>
              </a:ext>
            </a:extLst>
          </p:cNvPr>
          <p:cNvPicPr>
            <a:picLocks noChangeAspect="1"/>
          </p:cNvPicPr>
          <p:nvPr/>
        </p:nvPicPr>
        <p:blipFill rotWithShape="1">
          <a:blip r:embed="rId3"/>
          <a:srcRect t="16438"/>
          <a:stretch/>
        </p:blipFill>
        <p:spPr>
          <a:xfrm>
            <a:off x="5444259" y="1968249"/>
            <a:ext cx="3173168" cy="3745980"/>
          </a:xfrm>
          <a:prstGeom prst="rect">
            <a:avLst/>
          </a:prstGeom>
        </p:spPr>
      </p:pic>
      <p:pic>
        <p:nvPicPr>
          <p:cNvPr id="10" name="Picture 9">
            <a:extLst>
              <a:ext uri="{FF2B5EF4-FFF2-40B4-BE49-F238E27FC236}">
                <a16:creationId xmlns:a16="http://schemas.microsoft.com/office/drawing/2014/main" id="{F9F2AFAF-8D5F-AE46-B899-32368E8B1D23}"/>
              </a:ext>
            </a:extLst>
          </p:cNvPr>
          <p:cNvPicPr>
            <a:picLocks noChangeAspect="1"/>
          </p:cNvPicPr>
          <p:nvPr/>
        </p:nvPicPr>
        <p:blipFill rotWithShape="1">
          <a:blip r:embed="rId4"/>
          <a:srcRect t="11007"/>
          <a:stretch/>
        </p:blipFill>
        <p:spPr>
          <a:xfrm>
            <a:off x="8624954" y="1971675"/>
            <a:ext cx="3300376" cy="4149406"/>
          </a:xfrm>
          <a:prstGeom prst="rect">
            <a:avLst/>
          </a:prstGeom>
        </p:spPr>
      </p:pic>
    </p:spTree>
    <p:extLst>
      <p:ext uri="{BB962C8B-B14F-4D97-AF65-F5344CB8AC3E}">
        <p14:creationId xmlns:p14="http://schemas.microsoft.com/office/powerpoint/2010/main" val="1086610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2</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512282" y="2143802"/>
            <a:ext cx="3309563" cy="3987119"/>
          </a:xfrm>
        </p:spPr>
        <p:txBody>
          <a:bodyPr>
            <a:normAutofit/>
          </a:bodyPr>
          <a:lstStyle/>
          <a:p>
            <a:pPr marL="0" indent="0">
              <a:lnSpc>
                <a:spcPct val="200000"/>
              </a:lnSpc>
              <a:buNone/>
            </a:pPr>
            <a:r>
              <a:rPr lang="en-US" dirty="0"/>
              <a:t>Read or get an adult to read ”A New Pet” and answer the questions.</a:t>
            </a: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04220" y="5497930"/>
            <a:ext cx="967338" cy="8160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C9B3173-2FF3-0A44-927D-066CECBF6AAA}"/>
              </a:ext>
            </a:extLst>
          </p:cNvPr>
          <p:cNvPicPr>
            <a:picLocks noChangeAspect="1"/>
          </p:cNvPicPr>
          <p:nvPr/>
        </p:nvPicPr>
        <p:blipFill>
          <a:blip r:embed="rId5"/>
          <a:stretch>
            <a:fillRect/>
          </a:stretch>
        </p:blipFill>
        <p:spPr>
          <a:xfrm rot="16200000">
            <a:off x="6004212" y="564660"/>
            <a:ext cx="4306200" cy="6093816"/>
          </a:xfrm>
          <a:prstGeom prst="rect">
            <a:avLst/>
          </a:prstGeom>
        </p:spPr>
      </p:pic>
    </p:spTree>
    <p:extLst>
      <p:ext uri="{BB962C8B-B14F-4D97-AF65-F5344CB8AC3E}">
        <p14:creationId xmlns:p14="http://schemas.microsoft.com/office/powerpoint/2010/main" val="790867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8358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4C764A8-7FEC-F446-AEB5-6A69EEA34E72}"/>
              </a:ext>
            </a:extLst>
          </p:cNvPr>
          <p:cNvPicPr>
            <a:picLocks noChangeAspect="1"/>
          </p:cNvPicPr>
          <p:nvPr/>
        </p:nvPicPr>
        <p:blipFill>
          <a:blip r:embed="rId2"/>
          <a:stretch>
            <a:fillRect/>
          </a:stretch>
        </p:blipFill>
        <p:spPr>
          <a:xfrm>
            <a:off x="6596" y="-14748"/>
            <a:ext cx="6719324" cy="6899646"/>
          </a:xfrm>
          <a:prstGeom prst="rect">
            <a:avLst/>
          </a:prstGeom>
        </p:spPr>
      </p:pic>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834304" y="686044"/>
            <a:ext cx="3319895" cy="1694972"/>
          </a:xfrm>
        </p:spPr>
        <p:txBody>
          <a:bodyPr anchor="ctr">
            <a:normAutofit/>
          </a:bodyPr>
          <a:lstStyle/>
          <a:p>
            <a:r>
              <a:rPr lang="en-US" sz="3200" dirty="0">
                <a:solidFill>
                  <a:schemeClr val="bg1"/>
                </a:solidFill>
              </a:rPr>
              <a:t>Task 3</a:t>
            </a:r>
          </a:p>
        </p:txBody>
      </p:sp>
      <p:pic>
        <p:nvPicPr>
          <p:cNvPr id="4100" name="Picture 4" descr="Writing Gif - GIFcen">
            <a:extLst>
              <a:ext uri="{FF2B5EF4-FFF2-40B4-BE49-F238E27FC236}">
                <a16:creationId xmlns:a16="http://schemas.microsoft.com/office/drawing/2014/main" id="{8D934DF3-AFCC-7642-B62D-5D7701BA71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1036800" y="5342008"/>
            <a:ext cx="1125141" cy="103231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595438" y="1632455"/>
            <a:ext cx="4710607" cy="4741390"/>
          </a:xfrm>
        </p:spPr>
        <p:txBody>
          <a:bodyPr anchor="ctr">
            <a:normAutofit fontScale="85000" lnSpcReduction="10000"/>
          </a:bodyPr>
          <a:lstStyle/>
          <a:p>
            <a:pPr marL="0" indent="0">
              <a:lnSpc>
                <a:spcPct val="200000"/>
              </a:lnSpc>
              <a:buNone/>
            </a:pPr>
            <a:r>
              <a:rPr lang="en-US" sz="2000" dirty="0">
                <a:solidFill>
                  <a:schemeClr val="bg1"/>
                </a:solidFill>
              </a:rPr>
              <a:t>Procedural writing</a:t>
            </a:r>
          </a:p>
          <a:p>
            <a:pPr marL="0" indent="0">
              <a:lnSpc>
                <a:spcPct val="200000"/>
              </a:lnSpc>
              <a:buNone/>
            </a:pPr>
            <a:r>
              <a:rPr lang="en-AU" sz="2000" dirty="0">
                <a:solidFill>
                  <a:schemeClr val="bg1"/>
                </a:solidFill>
                <a:hlinkClick r:id="rId4">
                  <a:extLst>
                    <a:ext uri="{A12FA001-AC4F-418D-AE19-62706E023703}">
                      <ahyp:hlinkClr xmlns:ahyp="http://schemas.microsoft.com/office/drawing/2018/hyperlinkcolor" val="tx"/>
                    </a:ext>
                  </a:extLst>
                </a:hlinkClick>
              </a:rPr>
              <a:t>https://www.youtube.com/watch?v=ZFb6gP7mZZo</a:t>
            </a:r>
            <a:br>
              <a:rPr lang="en-AU" sz="2000" dirty="0">
                <a:solidFill>
                  <a:schemeClr val="bg1"/>
                </a:solidFill>
              </a:rPr>
            </a:br>
            <a:br>
              <a:rPr lang="en-AU" sz="2000" dirty="0">
                <a:solidFill>
                  <a:schemeClr val="bg1"/>
                </a:solidFill>
              </a:rPr>
            </a:br>
            <a:r>
              <a:rPr lang="en-AU" sz="2000" dirty="0">
                <a:solidFill>
                  <a:schemeClr val="bg1"/>
                </a:solidFill>
              </a:rPr>
              <a:t>Write a procedural text about ‘how to make wombat stew’. Be creative! You can use ingredients to make your own wombat stew gooey, chewy and crunchy. Remember to add a title, a list of materials and a method (instructions). Don’t forget to start each step with a VERB!</a:t>
            </a: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6152" name="Picture 8" descr="page39image48688928">
            <a:extLst>
              <a:ext uri="{FF2B5EF4-FFF2-40B4-BE49-F238E27FC236}">
                <a16:creationId xmlns:a16="http://schemas.microsoft.com/office/drawing/2014/main" id="{EE34DF8A-33F0-D340-949E-481254B61225}"/>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10235"/>
          <a:stretch/>
        </p:blipFill>
        <p:spPr bwMode="auto">
          <a:xfrm>
            <a:off x="7311445" y="1458468"/>
            <a:ext cx="3696349" cy="469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591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4DEB63-FECB-8847-9EAB-B70E115D79EA}"/>
              </a:ext>
            </a:extLst>
          </p:cNvPr>
          <p:cNvPicPr>
            <a:picLocks noChangeAspect="1"/>
          </p:cNvPicPr>
          <p:nvPr/>
        </p:nvPicPr>
        <p:blipFill>
          <a:blip r:embed="rId2"/>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8" y="5553718"/>
            <a:ext cx="8501831"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275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601B609-C2F9-BD46-ACD2-600089D4CCAE}"/>
              </a:ext>
            </a:extLst>
          </p:cNvPr>
          <p:cNvPicPr>
            <a:picLocks noChangeAspect="1"/>
          </p:cNvPicPr>
          <p:nvPr/>
        </p:nvPicPr>
        <p:blipFill>
          <a:blip r:embed="rId2"/>
          <a:stretch>
            <a:fillRect/>
          </a:stretch>
        </p:blipFill>
        <p:spPr>
          <a:xfrm>
            <a:off x="6596" y="-14748"/>
            <a:ext cx="4219964" cy="6899646"/>
          </a:xfrm>
          <a:prstGeom prst="rect">
            <a:avLst/>
          </a:prstGeom>
        </p:spPr>
      </p:pic>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6333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865D0-276B-7E45-A846-36F88954644A}"/>
              </a:ext>
            </a:extLst>
          </p:cNvPr>
          <p:cNvSpPr>
            <a:spLocks noGrp="1"/>
          </p:cNvSpPr>
          <p:nvPr>
            <p:ph type="title"/>
          </p:nvPr>
        </p:nvSpPr>
        <p:spPr>
          <a:xfrm>
            <a:off x="1771891" y="762870"/>
            <a:ext cx="10241280" cy="1234440"/>
          </a:xfrm>
        </p:spPr>
        <p:txBody>
          <a:bodyPr/>
          <a:lstStyle/>
          <a:p>
            <a:r>
              <a:rPr lang="en-US" dirty="0"/>
              <a:t>Task 2</a:t>
            </a:r>
          </a:p>
        </p:txBody>
      </p:sp>
      <p:sp>
        <p:nvSpPr>
          <p:cNvPr id="6" name="Rectangle 5">
            <a:extLst>
              <a:ext uri="{FF2B5EF4-FFF2-40B4-BE49-F238E27FC236}">
                <a16:creationId xmlns:a16="http://schemas.microsoft.com/office/drawing/2014/main" id="{13B949C9-4B55-CA49-81E0-0DED7B71FEEA}"/>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86F605B-A780-5941-9C94-21B4233E8AB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67FFEC1-8A4E-3C40-932F-FED85A70F8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
        <p:nvSpPr>
          <p:cNvPr id="9" name="TextBox 8">
            <a:extLst>
              <a:ext uri="{FF2B5EF4-FFF2-40B4-BE49-F238E27FC236}">
                <a16:creationId xmlns:a16="http://schemas.microsoft.com/office/drawing/2014/main" id="{3FCFD140-DB67-A140-8B26-0B5729645AC9}"/>
              </a:ext>
            </a:extLst>
          </p:cNvPr>
          <p:cNvSpPr txBox="1"/>
          <p:nvPr/>
        </p:nvSpPr>
        <p:spPr>
          <a:xfrm>
            <a:off x="1491175" y="2278966"/>
            <a:ext cx="3263705" cy="1294200"/>
          </a:xfrm>
          <a:prstGeom prst="rect">
            <a:avLst/>
          </a:prstGeom>
          <a:noFill/>
        </p:spPr>
        <p:txBody>
          <a:bodyPr wrap="square" rtlCol="0">
            <a:spAutoFit/>
          </a:bodyPr>
          <a:lstStyle/>
          <a:p>
            <a:pPr>
              <a:lnSpc>
                <a:spcPct val="150000"/>
              </a:lnSpc>
            </a:pPr>
            <a:r>
              <a:rPr lang="en-US" dirty="0"/>
              <a:t>Read or  get an adult to read ‘</a:t>
            </a:r>
            <a:r>
              <a:rPr lang="en-US" dirty="0" err="1"/>
              <a:t>Rockin</a:t>
            </a:r>
            <a:r>
              <a:rPr lang="en-US" dirty="0"/>
              <a:t>’ Granny’ and answer the questions.</a:t>
            </a:r>
          </a:p>
        </p:txBody>
      </p:sp>
      <p:pic>
        <p:nvPicPr>
          <p:cNvPr id="1025" name="Picture 1" descr="page7image26886976">
            <a:extLst>
              <a:ext uri="{FF2B5EF4-FFF2-40B4-BE49-F238E27FC236}">
                <a16:creationId xmlns:a16="http://schemas.microsoft.com/office/drawing/2014/main" id="{6B8E241D-CA3C-244E-A05B-442703CD3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1333" y="1303928"/>
            <a:ext cx="6863495" cy="4850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5429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68E203C-E515-4A4E-8F9D-C02C401724BD}"/>
              </a:ext>
            </a:extLst>
          </p:cNvPr>
          <p:cNvPicPr>
            <a:picLocks noChangeAspect="1"/>
          </p:cNvPicPr>
          <p:nvPr/>
        </p:nvPicPr>
        <p:blipFill>
          <a:blip r:embed="rId2"/>
          <a:stretch>
            <a:fillRect/>
          </a:stretch>
        </p:blipFill>
        <p:spPr>
          <a:xfrm>
            <a:off x="27771" y="0"/>
            <a:ext cx="3861757" cy="6899646"/>
          </a:xfrm>
          <a:prstGeom prst="rect">
            <a:avLst/>
          </a:prstGeom>
        </p:spPr>
      </p:pic>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dirty="0">
                <a:solidFill>
                  <a:schemeClr val="bg1"/>
                </a:solidFill>
              </a:rPr>
              <a:t>Task 2</a:t>
            </a:r>
            <a:br>
              <a:rPr lang="en-US" sz="3200" spc="750" dirty="0">
                <a:solidFill>
                  <a:schemeClr val="bg1"/>
                </a:solidFill>
              </a:rPr>
            </a:br>
            <a:br>
              <a:rPr lang="en-US" sz="3200" spc="750" dirty="0">
                <a:solidFill>
                  <a:schemeClr val="bg1"/>
                </a:solidFill>
              </a:rPr>
            </a:br>
            <a:r>
              <a:rPr lang="en-US" sz="1800" spc="750" dirty="0">
                <a:solidFill>
                  <a:schemeClr val="bg1"/>
                </a:solidFill>
              </a:rPr>
              <a:t>Then complete 3 </a:t>
            </a:r>
            <a:r>
              <a:rPr lang="en-US" sz="1800" spc="750" dirty="0" err="1">
                <a:solidFill>
                  <a:schemeClr val="bg1"/>
                </a:solidFill>
              </a:rPr>
              <a:t>studyladder</a:t>
            </a:r>
            <a:r>
              <a:rPr lang="en-US" sz="1800" spc="750" dirty="0">
                <a:solidFill>
                  <a:schemeClr val="bg1"/>
                </a:solidFill>
              </a:rPr>
              <a:t> or </a:t>
            </a:r>
            <a:r>
              <a:rPr lang="en-US" sz="1800" spc="750" dirty="0" err="1">
                <a:solidFill>
                  <a:schemeClr val="bg1"/>
                </a:solidFill>
              </a:rPr>
              <a:t>mathletics</a:t>
            </a:r>
            <a:r>
              <a:rPr lang="en-US" sz="1800" spc="750" dirty="0">
                <a:solidFill>
                  <a:schemeClr val="bg1"/>
                </a:solidFill>
              </a:rPr>
              <a:t> activities</a:t>
            </a:r>
            <a:endParaRPr lang="en-US" sz="3200" spc="750" dirty="0">
              <a:solidFill>
                <a:schemeClr val="bg1"/>
              </a:solidFill>
            </a:endParaRP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F r a c t I o n s</a:t>
            </a:r>
          </a:p>
        </p:txBody>
      </p:sp>
      <p:sp>
        <p:nvSpPr>
          <p:cNvPr id="7" name="TextBox 6">
            <a:extLst>
              <a:ext uri="{FF2B5EF4-FFF2-40B4-BE49-F238E27FC236}">
                <a16:creationId xmlns:a16="http://schemas.microsoft.com/office/drawing/2014/main" id="{B515D70D-725E-094F-9590-7145EAA877D7}"/>
              </a:ext>
            </a:extLst>
          </p:cNvPr>
          <p:cNvSpPr txBox="1"/>
          <p:nvPr/>
        </p:nvSpPr>
        <p:spPr>
          <a:xfrm>
            <a:off x="5045021" y="862377"/>
            <a:ext cx="2147777" cy="369332"/>
          </a:xfrm>
          <a:prstGeom prst="rect">
            <a:avLst/>
          </a:prstGeom>
          <a:noFill/>
        </p:spPr>
        <p:txBody>
          <a:bodyPr wrap="square" rtlCol="0">
            <a:spAutoFit/>
          </a:bodyPr>
          <a:lstStyle/>
          <a:p>
            <a:r>
              <a:rPr lang="en-US" dirty="0"/>
              <a:t>Year 1</a:t>
            </a:r>
          </a:p>
        </p:txBody>
      </p:sp>
      <p:sp>
        <p:nvSpPr>
          <p:cNvPr id="8" name="TextBox 7">
            <a:extLst>
              <a:ext uri="{FF2B5EF4-FFF2-40B4-BE49-F238E27FC236}">
                <a16:creationId xmlns:a16="http://schemas.microsoft.com/office/drawing/2014/main" id="{237FAC33-1DFF-2945-8295-D20492DD9768}"/>
              </a:ext>
            </a:extLst>
          </p:cNvPr>
          <p:cNvSpPr txBox="1"/>
          <p:nvPr/>
        </p:nvSpPr>
        <p:spPr>
          <a:xfrm>
            <a:off x="9122735" y="862377"/>
            <a:ext cx="1892595" cy="369332"/>
          </a:xfrm>
          <a:prstGeom prst="rect">
            <a:avLst/>
          </a:prstGeom>
          <a:noFill/>
        </p:spPr>
        <p:txBody>
          <a:bodyPr wrap="square" rtlCol="0">
            <a:spAutoFit/>
          </a:bodyPr>
          <a:lstStyle/>
          <a:p>
            <a:r>
              <a:rPr lang="en-US" dirty="0"/>
              <a:t>Year 2</a:t>
            </a:r>
          </a:p>
        </p:txBody>
      </p:sp>
      <p:pic>
        <p:nvPicPr>
          <p:cNvPr id="5" name="Picture 4">
            <a:extLst>
              <a:ext uri="{FF2B5EF4-FFF2-40B4-BE49-F238E27FC236}">
                <a16:creationId xmlns:a16="http://schemas.microsoft.com/office/drawing/2014/main" id="{87CED834-BE64-074E-AFF1-A8729DE9871F}"/>
              </a:ext>
            </a:extLst>
          </p:cNvPr>
          <p:cNvPicPr>
            <a:picLocks noChangeAspect="1"/>
          </p:cNvPicPr>
          <p:nvPr/>
        </p:nvPicPr>
        <p:blipFill>
          <a:blip r:embed="rId3"/>
          <a:stretch>
            <a:fillRect/>
          </a:stretch>
        </p:blipFill>
        <p:spPr>
          <a:xfrm>
            <a:off x="4304651" y="1231709"/>
            <a:ext cx="3481603" cy="4926908"/>
          </a:xfrm>
          <a:prstGeom prst="rect">
            <a:avLst/>
          </a:prstGeom>
        </p:spPr>
      </p:pic>
      <p:pic>
        <p:nvPicPr>
          <p:cNvPr id="9" name="Picture 8">
            <a:extLst>
              <a:ext uri="{FF2B5EF4-FFF2-40B4-BE49-F238E27FC236}">
                <a16:creationId xmlns:a16="http://schemas.microsoft.com/office/drawing/2014/main" id="{8A874D1F-D0B4-DD4B-94A7-DA6942AF3427}"/>
              </a:ext>
            </a:extLst>
          </p:cNvPr>
          <p:cNvPicPr>
            <a:picLocks noChangeAspect="1"/>
          </p:cNvPicPr>
          <p:nvPr/>
        </p:nvPicPr>
        <p:blipFill>
          <a:blip r:embed="rId4"/>
          <a:stretch>
            <a:fillRect/>
          </a:stretch>
        </p:blipFill>
        <p:spPr>
          <a:xfrm>
            <a:off x="8506691" y="1238913"/>
            <a:ext cx="3361332" cy="4756710"/>
          </a:xfrm>
          <a:prstGeom prst="rect">
            <a:avLst/>
          </a:prstGeom>
        </p:spPr>
      </p:pic>
    </p:spTree>
    <p:extLst>
      <p:ext uri="{BB962C8B-B14F-4D97-AF65-F5344CB8AC3E}">
        <p14:creationId xmlns:p14="http://schemas.microsoft.com/office/powerpoint/2010/main" val="3546580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61C5F4-6E23-CB41-83AC-E968CA3E0695}"/>
              </a:ext>
            </a:extLst>
          </p:cNvPr>
          <p:cNvPicPr>
            <a:picLocks noChangeAspect="1"/>
          </p:cNvPicPr>
          <p:nvPr/>
        </p:nvPicPr>
        <p:blipFill>
          <a:blip r:embed="rId2"/>
          <a:stretch>
            <a:fillRect/>
          </a:stretch>
        </p:blipFill>
        <p:spPr>
          <a:xfrm rot="16200000">
            <a:off x="5422277" y="88277"/>
            <a:ext cx="1347446" cy="12192000"/>
          </a:xfrm>
          <a:prstGeom prst="rect">
            <a:avLst/>
          </a:prstGeom>
        </p:spPr>
      </p:pic>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243207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90397E-2914-CC44-B617-5F3C0D54BB81}"/>
              </a:ext>
            </a:extLst>
          </p:cNvPr>
          <p:cNvPicPr>
            <a:picLocks noChangeAspect="1"/>
          </p:cNvPicPr>
          <p:nvPr/>
        </p:nvPicPr>
        <p:blipFill>
          <a:blip r:embed="rId2"/>
          <a:stretch>
            <a:fillRect/>
          </a:stretch>
        </p:blipFill>
        <p:spPr>
          <a:xfrm>
            <a:off x="6596" y="-14748"/>
            <a:ext cx="12388604" cy="6899646"/>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1683981" y="787218"/>
            <a:ext cx="10501423" cy="666940"/>
          </a:xfrm>
        </p:spPr>
        <p:txBody>
          <a:bodyPr anchor="b">
            <a:normAutofit/>
          </a:bodyPr>
          <a:lstStyle/>
          <a:p>
            <a:r>
              <a:rPr lang="en-US" sz="4000" dirty="0"/>
              <a:t>KLA - PDHPE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1683981" y="2453143"/>
            <a:ext cx="9480205" cy="4601876"/>
          </a:xfrm>
        </p:spPr>
        <p:txBody>
          <a:bodyPr>
            <a:normAutofit/>
          </a:bodyPr>
          <a:lstStyle/>
          <a:p>
            <a:pPr marL="0" indent="0">
              <a:buNone/>
            </a:pPr>
            <a:r>
              <a:rPr lang="en-US" dirty="0">
                <a:solidFill>
                  <a:schemeClr val="bg1"/>
                </a:solidFill>
              </a:rPr>
              <a:t>HOME SAFETY</a:t>
            </a:r>
            <a:br>
              <a:rPr lang="en-US" dirty="0">
                <a:solidFill>
                  <a:schemeClr val="bg1"/>
                </a:solidFill>
              </a:rPr>
            </a:br>
            <a:r>
              <a:rPr lang="en-US" dirty="0">
                <a:solidFill>
                  <a:schemeClr val="bg1"/>
                </a:solidFill>
              </a:rPr>
              <a:t>Around your home, school and community there are many places that can be dangerous if rules aren’t followed. It is important to be able to recognise these and have an understanding of how to avoid dangerous situations. Rules can help us play and work safely in a range of environments. To keep us safe rules need to be followed, can you think of what may happen if rules aren’t followed in the following environments. Complete the worksheets.</a:t>
            </a:r>
            <a:endParaRPr lang="en-US" dirty="0"/>
          </a:p>
        </p:txBody>
      </p:sp>
    </p:spTree>
    <p:extLst>
      <p:ext uri="{BB962C8B-B14F-4D97-AF65-F5344CB8AC3E}">
        <p14:creationId xmlns:p14="http://schemas.microsoft.com/office/powerpoint/2010/main" val="2178602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18D39-9C78-C641-8881-811B2621EF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300F48B-F722-434E-A4A6-6660B27A00FD}"/>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A9112DF4-AD96-BB4D-89B0-DF21CE690A77}"/>
              </a:ext>
            </a:extLst>
          </p:cNvPr>
          <p:cNvPicPr>
            <a:picLocks noChangeAspect="1"/>
          </p:cNvPicPr>
          <p:nvPr/>
        </p:nvPicPr>
        <p:blipFill>
          <a:blip r:embed="rId2"/>
          <a:stretch>
            <a:fillRect/>
          </a:stretch>
        </p:blipFill>
        <p:spPr>
          <a:xfrm>
            <a:off x="1455338" y="365051"/>
            <a:ext cx="3829820" cy="5419678"/>
          </a:xfrm>
          <a:prstGeom prst="rect">
            <a:avLst/>
          </a:prstGeom>
        </p:spPr>
      </p:pic>
      <p:pic>
        <p:nvPicPr>
          <p:cNvPr id="7" name="Picture 6">
            <a:extLst>
              <a:ext uri="{FF2B5EF4-FFF2-40B4-BE49-F238E27FC236}">
                <a16:creationId xmlns:a16="http://schemas.microsoft.com/office/drawing/2014/main" id="{586148E2-84ED-3041-ACDD-5DA2EAACCAB1}"/>
              </a:ext>
            </a:extLst>
          </p:cNvPr>
          <p:cNvPicPr>
            <a:picLocks noChangeAspect="1"/>
          </p:cNvPicPr>
          <p:nvPr/>
        </p:nvPicPr>
        <p:blipFill>
          <a:blip r:embed="rId3"/>
          <a:stretch>
            <a:fillRect/>
          </a:stretch>
        </p:blipFill>
        <p:spPr>
          <a:xfrm>
            <a:off x="6492240" y="593651"/>
            <a:ext cx="4007203" cy="5670698"/>
          </a:xfrm>
          <a:prstGeom prst="rect">
            <a:avLst/>
          </a:prstGeom>
        </p:spPr>
      </p:pic>
    </p:spTree>
    <p:extLst>
      <p:ext uri="{BB962C8B-B14F-4D97-AF65-F5344CB8AC3E}">
        <p14:creationId xmlns:p14="http://schemas.microsoft.com/office/powerpoint/2010/main" val="26845843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4710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FRIDAY 13</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AUGUST 2021 – WEEK 5</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27391295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lnSpcReduction="10000"/>
          </a:bodyPr>
          <a:lstStyle/>
          <a:p>
            <a:pPr marL="0" indent="0" algn="ctr">
              <a:buNone/>
            </a:pPr>
            <a:r>
              <a:rPr lang="en-US" b="1" dirty="0"/>
              <a:t>Morning</a:t>
            </a:r>
            <a:br>
              <a:rPr lang="en-US" b="1" dirty="0"/>
            </a:br>
            <a:r>
              <a:rPr lang="en-US" dirty="0"/>
              <a:t>Task 1 – Grammar</a:t>
            </a:r>
            <a:br>
              <a:rPr lang="en-US" b="1" dirty="0"/>
            </a:br>
            <a:r>
              <a:rPr lang="en-US" dirty="0"/>
              <a:t>Task 2 – Reading</a:t>
            </a:r>
            <a:br>
              <a:rPr lang="en-US" b="1" dirty="0"/>
            </a:br>
            <a:r>
              <a:rPr lang="en-US" dirty="0">
                <a:solidFill>
                  <a:schemeClr val="accent1">
                    <a:lumMod val="75000"/>
                  </a:schemeClr>
                </a:solidFill>
              </a:rPr>
              <a:t>Crunch n’ sip</a:t>
            </a:r>
            <a:br>
              <a:rPr lang="en-US" dirty="0"/>
            </a:br>
            <a:r>
              <a:rPr lang="en-US" dirty="0"/>
              <a:t>Task 3 - Writing </a:t>
            </a:r>
            <a:br>
              <a:rPr lang="en-US" dirty="0"/>
            </a:br>
            <a:r>
              <a:rPr lang="en-US" b="1" dirty="0"/>
              <a:t>Middle </a:t>
            </a:r>
            <a:br>
              <a:rPr lang="en-US" b="1" dirty="0"/>
            </a:br>
            <a:r>
              <a:rPr lang="en-US" dirty="0"/>
              <a:t>Task 1 – </a:t>
            </a:r>
            <a:r>
              <a:rPr lang="en-US" dirty="0" err="1"/>
              <a:t>Maths</a:t>
            </a:r>
            <a:r>
              <a:rPr lang="en-US" dirty="0"/>
              <a:t> Grid</a:t>
            </a:r>
          </a:p>
          <a:p>
            <a:pPr marL="0" indent="0" algn="ctr">
              <a:buNone/>
            </a:pPr>
            <a:r>
              <a:rPr lang="en-US" dirty="0"/>
              <a:t>Task 2 – </a:t>
            </a:r>
            <a:r>
              <a:rPr lang="en-US" dirty="0" err="1"/>
              <a:t>Maths</a:t>
            </a:r>
            <a:r>
              <a:rPr lang="en-US" dirty="0"/>
              <a:t> Money Worksheet</a:t>
            </a:r>
          </a:p>
          <a:p>
            <a:pPr marL="0" indent="0" algn="ctr">
              <a:buNone/>
            </a:pPr>
            <a:r>
              <a:rPr lang="en-US" dirty="0"/>
              <a:t>Task 3 - Fitness</a:t>
            </a:r>
          </a:p>
          <a:p>
            <a:pPr marL="0" indent="0" algn="ctr">
              <a:buNone/>
            </a:pPr>
            <a:r>
              <a:rPr lang="en-US" b="1" dirty="0"/>
              <a:t>Final</a:t>
            </a:r>
            <a:br>
              <a:rPr lang="en-US" b="1" dirty="0"/>
            </a:br>
            <a:r>
              <a:rPr lang="en-US" dirty="0"/>
              <a:t>CAPA – Dance</a:t>
            </a:r>
            <a:br>
              <a:rPr lang="en-US" dirty="0"/>
            </a:br>
            <a:r>
              <a:rPr lang="en-US" dirty="0"/>
              <a:t>FREE PLAY</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1274420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676523" y="960947"/>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595438" y="2375101"/>
            <a:ext cx="3711405" cy="3339128"/>
          </a:xfrm>
        </p:spPr>
        <p:txBody>
          <a:bodyPr>
            <a:normAutofit fontScale="85000" lnSpcReduction="10000"/>
          </a:bodyPr>
          <a:lstStyle/>
          <a:p>
            <a:pPr marL="0" indent="0">
              <a:lnSpc>
                <a:spcPct val="200000"/>
              </a:lnSpc>
              <a:buNone/>
            </a:pPr>
            <a:r>
              <a:rPr lang="en-US" dirty="0"/>
              <a:t>Complete the grammar worksheets.</a:t>
            </a:r>
          </a:p>
          <a:p>
            <a:pPr marL="0" indent="0">
              <a:lnSpc>
                <a:spcPct val="200000"/>
              </a:lnSpc>
              <a:buNone/>
            </a:pPr>
            <a:r>
              <a:rPr lang="en-US" dirty="0"/>
              <a:t>Year 1 – alphabetical order</a:t>
            </a:r>
          </a:p>
          <a:p>
            <a:pPr marL="0" indent="0">
              <a:lnSpc>
                <a:spcPct val="200000"/>
              </a:lnSpc>
              <a:buNone/>
            </a:pPr>
            <a:r>
              <a:rPr lang="en-US" dirty="0"/>
              <a:t>Year 2 – plurals</a:t>
            </a:r>
          </a:p>
          <a:p>
            <a:pPr marL="0" indent="0">
              <a:lnSpc>
                <a:spcPct val="200000"/>
              </a:lnSpc>
              <a:buNone/>
            </a:pPr>
            <a:r>
              <a:rPr lang="en-US" dirty="0"/>
              <a:t>Follow instructions in your pack.</a:t>
            </a:r>
          </a:p>
          <a:p>
            <a:pPr marL="0" indent="0">
              <a:lnSpc>
                <a:spcPct val="200000"/>
              </a:lnSpc>
              <a:buNone/>
            </a:pPr>
            <a:endParaRPr lang="en-US" dirty="0"/>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8" name="Picture 7">
            <a:extLst>
              <a:ext uri="{FF2B5EF4-FFF2-40B4-BE49-F238E27FC236}">
                <a16:creationId xmlns:a16="http://schemas.microsoft.com/office/drawing/2014/main" id="{474F6AD2-3736-9F45-AA64-9F21960183E5}"/>
              </a:ext>
            </a:extLst>
          </p:cNvPr>
          <p:cNvPicPr>
            <a:picLocks noChangeAspect="1"/>
          </p:cNvPicPr>
          <p:nvPr/>
        </p:nvPicPr>
        <p:blipFill>
          <a:blip r:embed="rId3"/>
          <a:stretch>
            <a:fillRect/>
          </a:stretch>
        </p:blipFill>
        <p:spPr>
          <a:xfrm>
            <a:off x="5221635" y="1458468"/>
            <a:ext cx="3167844" cy="4482899"/>
          </a:xfrm>
          <a:prstGeom prst="rect">
            <a:avLst/>
          </a:prstGeom>
        </p:spPr>
      </p:pic>
      <p:pic>
        <p:nvPicPr>
          <p:cNvPr id="10" name="Picture 9">
            <a:extLst>
              <a:ext uri="{FF2B5EF4-FFF2-40B4-BE49-F238E27FC236}">
                <a16:creationId xmlns:a16="http://schemas.microsoft.com/office/drawing/2014/main" id="{6FB32B6A-9274-7846-B7C0-37697B3D9380}"/>
              </a:ext>
            </a:extLst>
          </p:cNvPr>
          <p:cNvPicPr>
            <a:picLocks noChangeAspect="1"/>
          </p:cNvPicPr>
          <p:nvPr/>
        </p:nvPicPr>
        <p:blipFill>
          <a:blip r:embed="rId4"/>
          <a:stretch>
            <a:fillRect/>
          </a:stretch>
        </p:blipFill>
        <p:spPr>
          <a:xfrm>
            <a:off x="8710416" y="1458468"/>
            <a:ext cx="3294839" cy="4662613"/>
          </a:xfrm>
          <a:prstGeom prst="rect">
            <a:avLst/>
          </a:prstGeom>
        </p:spPr>
      </p:pic>
    </p:spTree>
    <p:extLst>
      <p:ext uri="{BB962C8B-B14F-4D97-AF65-F5344CB8AC3E}">
        <p14:creationId xmlns:p14="http://schemas.microsoft.com/office/powerpoint/2010/main" val="2636278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2</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512282" y="2143802"/>
            <a:ext cx="3309563" cy="3987119"/>
          </a:xfrm>
        </p:spPr>
        <p:txBody>
          <a:bodyPr>
            <a:normAutofit/>
          </a:bodyPr>
          <a:lstStyle/>
          <a:p>
            <a:pPr marL="0" indent="0">
              <a:lnSpc>
                <a:spcPct val="200000"/>
              </a:lnSpc>
              <a:buNone/>
            </a:pPr>
            <a:r>
              <a:rPr lang="en-US" dirty="0"/>
              <a:t>Read or get an adult to read ”The Storm” and answer the questions.</a:t>
            </a: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04220" y="5497930"/>
            <a:ext cx="967338" cy="8160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3BAB99D-D7EB-914D-922F-70E947489BAD}"/>
              </a:ext>
            </a:extLst>
          </p:cNvPr>
          <p:cNvPicPr>
            <a:picLocks noChangeAspect="1"/>
          </p:cNvPicPr>
          <p:nvPr/>
        </p:nvPicPr>
        <p:blipFill>
          <a:blip r:embed="rId5"/>
          <a:stretch>
            <a:fillRect/>
          </a:stretch>
        </p:blipFill>
        <p:spPr>
          <a:xfrm rot="5400000">
            <a:off x="6355912" y="733471"/>
            <a:ext cx="4014952" cy="5681663"/>
          </a:xfrm>
          <a:prstGeom prst="rect">
            <a:avLst/>
          </a:prstGeom>
        </p:spPr>
      </p:pic>
    </p:spTree>
    <p:extLst>
      <p:ext uri="{BB962C8B-B14F-4D97-AF65-F5344CB8AC3E}">
        <p14:creationId xmlns:p14="http://schemas.microsoft.com/office/powerpoint/2010/main" val="2449394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2303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6135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5A98240-9F66-F344-A4B5-64B643EE7F21}"/>
              </a:ext>
            </a:extLst>
          </p:cNvPr>
          <p:cNvPicPr>
            <a:picLocks noChangeAspect="1"/>
          </p:cNvPicPr>
          <p:nvPr/>
        </p:nvPicPr>
        <p:blipFill>
          <a:blip r:embed="rId2"/>
          <a:stretch>
            <a:fillRect/>
          </a:stretch>
        </p:blipFill>
        <p:spPr>
          <a:xfrm>
            <a:off x="6595" y="-14748"/>
            <a:ext cx="6953581" cy="6899646"/>
          </a:xfrm>
          <a:prstGeom prst="rect">
            <a:avLst/>
          </a:prstGeom>
        </p:spPr>
      </p:pic>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2100594" y="704711"/>
            <a:ext cx="3319895" cy="1694972"/>
          </a:xfrm>
        </p:spPr>
        <p:txBody>
          <a:bodyPr anchor="ctr">
            <a:normAutofit/>
          </a:bodyPr>
          <a:lstStyle/>
          <a:p>
            <a:r>
              <a:rPr lang="en-US" sz="3200" dirty="0">
                <a:solidFill>
                  <a:schemeClr val="bg1"/>
                </a:solidFill>
              </a:rPr>
              <a:t>Task 3</a:t>
            </a:r>
          </a:p>
        </p:txBody>
      </p:sp>
      <p:pic>
        <p:nvPicPr>
          <p:cNvPr id="4100" name="Picture 4" descr="Writing Gif - GIFcen">
            <a:extLst>
              <a:ext uri="{FF2B5EF4-FFF2-40B4-BE49-F238E27FC236}">
                <a16:creationId xmlns:a16="http://schemas.microsoft.com/office/drawing/2014/main" id="{8D934DF3-AFCC-7642-B62D-5D7701BA71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0923643" y="5367912"/>
            <a:ext cx="1125141" cy="103231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417053" y="1899271"/>
            <a:ext cx="5524510" cy="4741390"/>
          </a:xfrm>
        </p:spPr>
        <p:txBody>
          <a:bodyPr anchor="ctr">
            <a:normAutofit/>
          </a:bodyPr>
          <a:lstStyle/>
          <a:p>
            <a:pPr marL="0" indent="0">
              <a:lnSpc>
                <a:spcPct val="200000"/>
              </a:lnSpc>
              <a:buNone/>
            </a:pPr>
            <a:r>
              <a:rPr lang="en-US" sz="2000" dirty="0">
                <a:solidFill>
                  <a:schemeClr val="bg1"/>
                </a:solidFill>
              </a:rPr>
              <a:t>Writing – procedural writing</a:t>
            </a:r>
          </a:p>
          <a:p>
            <a:pPr marL="0" indent="0">
              <a:lnSpc>
                <a:spcPct val="200000"/>
              </a:lnSpc>
              <a:buNone/>
            </a:pPr>
            <a:r>
              <a:rPr lang="en-US" sz="2000" dirty="0">
                <a:solidFill>
                  <a:schemeClr val="bg1"/>
                </a:solidFill>
              </a:rPr>
              <a:t>Watch the video of </a:t>
            </a:r>
            <a:r>
              <a:rPr lang="en-US" sz="2000" dirty="0" err="1">
                <a:solidFill>
                  <a:schemeClr val="bg1"/>
                </a:solidFill>
              </a:rPr>
              <a:t>Mrs</a:t>
            </a:r>
            <a:r>
              <a:rPr lang="en-US" sz="2000" dirty="0">
                <a:solidFill>
                  <a:schemeClr val="bg1"/>
                </a:solidFill>
              </a:rPr>
              <a:t> Mazloum doing the washing on your dojo. </a:t>
            </a:r>
          </a:p>
          <a:p>
            <a:pPr marL="0" indent="0">
              <a:lnSpc>
                <a:spcPct val="200000"/>
              </a:lnSpc>
              <a:buNone/>
            </a:pPr>
            <a:r>
              <a:rPr lang="en-AU" sz="2000" dirty="0">
                <a:solidFill>
                  <a:schemeClr val="bg1"/>
                </a:solidFill>
              </a:rPr>
              <a:t>On a piece of paper write your own procedural text on ‘How to do the washing’. Remember to include a title, list of materials and step by step instructions (method). Don’t forget to start with a verb!</a:t>
            </a:r>
            <a:endParaRPr lang="en-US" sz="1600" dirty="0"/>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5" name="Picture 4">
            <a:extLst>
              <a:ext uri="{FF2B5EF4-FFF2-40B4-BE49-F238E27FC236}">
                <a16:creationId xmlns:a16="http://schemas.microsoft.com/office/drawing/2014/main" id="{EDB5F42D-8902-BD42-912E-F6D4C239A886}"/>
              </a:ext>
            </a:extLst>
          </p:cNvPr>
          <p:cNvPicPr>
            <a:picLocks noChangeAspect="1"/>
          </p:cNvPicPr>
          <p:nvPr/>
        </p:nvPicPr>
        <p:blipFill rotWithShape="1">
          <a:blip r:embed="rId5"/>
          <a:srcRect t="12658"/>
          <a:stretch/>
        </p:blipFill>
        <p:spPr>
          <a:xfrm>
            <a:off x="6960176" y="1552197"/>
            <a:ext cx="3722947" cy="4593832"/>
          </a:xfrm>
          <a:prstGeom prst="rect">
            <a:avLst/>
          </a:prstGeom>
        </p:spPr>
      </p:pic>
    </p:spTree>
    <p:extLst>
      <p:ext uri="{BB962C8B-B14F-4D97-AF65-F5344CB8AC3E}">
        <p14:creationId xmlns:p14="http://schemas.microsoft.com/office/powerpoint/2010/main" val="1324996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F91DF7-E819-3042-B3A6-68A9955DA4CA}"/>
              </a:ext>
            </a:extLst>
          </p:cNvPr>
          <p:cNvPicPr>
            <a:picLocks noChangeAspect="1"/>
          </p:cNvPicPr>
          <p:nvPr/>
        </p:nvPicPr>
        <p:blipFill>
          <a:blip r:embed="rId2"/>
          <a:stretch>
            <a:fillRect/>
          </a:stretch>
        </p:blipFill>
        <p:spPr>
          <a:xfrm rot="16200000">
            <a:off x="5267209" y="-66791"/>
            <a:ext cx="1657582" cy="12192000"/>
          </a:xfrm>
          <a:prstGeom prst="rect">
            <a:avLst/>
          </a:prstGeom>
        </p:spPr>
      </p:pic>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9" y="5553718"/>
            <a:ext cx="7203004"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010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5DE115E-5A8B-9649-87A1-6D2656E58AE1}"/>
              </a:ext>
            </a:extLst>
          </p:cNvPr>
          <p:cNvPicPr>
            <a:picLocks noChangeAspect="1"/>
          </p:cNvPicPr>
          <p:nvPr/>
        </p:nvPicPr>
        <p:blipFill>
          <a:blip r:embed="rId2"/>
          <a:stretch>
            <a:fillRect/>
          </a:stretch>
        </p:blipFill>
        <p:spPr>
          <a:xfrm>
            <a:off x="6596" y="-14748"/>
            <a:ext cx="4488058" cy="6899646"/>
          </a:xfrm>
          <a:prstGeom prst="rect">
            <a:avLst/>
          </a:prstGeom>
        </p:spPr>
      </p:pic>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3139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9B1869A-0075-C849-B96D-9FAF55C3D96C}"/>
              </a:ext>
            </a:extLst>
          </p:cNvPr>
          <p:cNvPicPr>
            <a:picLocks noChangeAspect="1"/>
          </p:cNvPicPr>
          <p:nvPr/>
        </p:nvPicPr>
        <p:blipFill>
          <a:blip r:embed="rId2"/>
          <a:stretch>
            <a:fillRect/>
          </a:stretch>
        </p:blipFill>
        <p:spPr>
          <a:xfrm>
            <a:off x="6595" y="-14748"/>
            <a:ext cx="4074725" cy="6899646"/>
          </a:xfrm>
          <a:prstGeom prst="rect">
            <a:avLst/>
          </a:prstGeom>
        </p:spPr>
      </p:pic>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dirty="0">
                <a:solidFill>
                  <a:schemeClr val="bg1"/>
                </a:solidFill>
              </a:rPr>
              <a:t>Task 2</a:t>
            </a:r>
            <a:br>
              <a:rPr lang="en-US" sz="3200" spc="750" dirty="0">
                <a:solidFill>
                  <a:schemeClr val="bg1"/>
                </a:solidFill>
              </a:rPr>
            </a:br>
            <a:br>
              <a:rPr lang="en-US" sz="3200" spc="750" dirty="0">
                <a:solidFill>
                  <a:schemeClr val="bg1"/>
                </a:solidFill>
              </a:rPr>
            </a:br>
            <a:r>
              <a:rPr lang="en-US" sz="1800" spc="750" dirty="0">
                <a:solidFill>
                  <a:schemeClr val="bg1"/>
                </a:solidFill>
              </a:rPr>
              <a:t>Then complete 3 activities on </a:t>
            </a:r>
            <a:r>
              <a:rPr lang="en-US" sz="1800" spc="750" dirty="0" err="1">
                <a:solidFill>
                  <a:schemeClr val="bg1"/>
                </a:solidFill>
              </a:rPr>
              <a:t>studyladder</a:t>
            </a:r>
            <a:r>
              <a:rPr lang="en-US" sz="1800" spc="750" dirty="0">
                <a:solidFill>
                  <a:schemeClr val="bg1"/>
                </a:solidFill>
              </a:rPr>
              <a:t> or </a:t>
            </a:r>
            <a:r>
              <a:rPr lang="en-US" sz="1800" spc="750" dirty="0" err="1">
                <a:solidFill>
                  <a:schemeClr val="bg1"/>
                </a:solidFill>
              </a:rPr>
              <a:t>mathletics</a:t>
            </a:r>
            <a:endParaRPr lang="en-US" sz="3200" spc="750" dirty="0">
              <a:solidFill>
                <a:schemeClr val="bg1"/>
              </a:solidFill>
            </a:endParaRP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M o n e y</a:t>
            </a:r>
          </a:p>
        </p:txBody>
      </p:sp>
      <p:sp>
        <p:nvSpPr>
          <p:cNvPr id="7" name="TextBox 6">
            <a:extLst>
              <a:ext uri="{FF2B5EF4-FFF2-40B4-BE49-F238E27FC236}">
                <a16:creationId xmlns:a16="http://schemas.microsoft.com/office/drawing/2014/main" id="{B515D70D-725E-094F-9590-7145EAA877D7}"/>
              </a:ext>
            </a:extLst>
          </p:cNvPr>
          <p:cNvSpPr txBox="1"/>
          <p:nvPr/>
        </p:nvSpPr>
        <p:spPr>
          <a:xfrm>
            <a:off x="5798288" y="862377"/>
            <a:ext cx="2147777" cy="369332"/>
          </a:xfrm>
          <a:prstGeom prst="rect">
            <a:avLst/>
          </a:prstGeom>
          <a:noFill/>
        </p:spPr>
        <p:txBody>
          <a:bodyPr wrap="square" rtlCol="0">
            <a:spAutoFit/>
          </a:bodyPr>
          <a:lstStyle/>
          <a:p>
            <a:r>
              <a:rPr lang="en-US" dirty="0"/>
              <a:t>Year 1</a:t>
            </a:r>
          </a:p>
        </p:txBody>
      </p:sp>
      <p:sp>
        <p:nvSpPr>
          <p:cNvPr id="8" name="TextBox 7">
            <a:extLst>
              <a:ext uri="{FF2B5EF4-FFF2-40B4-BE49-F238E27FC236}">
                <a16:creationId xmlns:a16="http://schemas.microsoft.com/office/drawing/2014/main" id="{237FAC33-1DFF-2945-8295-D20492DD9768}"/>
              </a:ext>
            </a:extLst>
          </p:cNvPr>
          <p:cNvSpPr txBox="1"/>
          <p:nvPr/>
        </p:nvSpPr>
        <p:spPr>
          <a:xfrm>
            <a:off x="10060803" y="1047043"/>
            <a:ext cx="1892595" cy="369332"/>
          </a:xfrm>
          <a:prstGeom prst="rect">
            <a:avLst/>
          </a:prstGeom>
          <a:noFill/>
        </p:spPr>
        <p:txBody>
          <a:bodyPr wrap="square" rtlCol="0">
            <a:spAutoFit/>
          </a:bodyPr>
          <a:lstStyle/>
          <a:p>
            <a:r>
              <a:rPr lang="en-US" dirty="0"/>
              <a:t>Year 2</a:t>
            </a:r>
          </a:p>
        </p:txBody>
      </p:sp>
      <p:pic>
        <p:nvPicPr>
          <p:cNvPr id="5" name="Picture 4">
            <a:extLst>
              <a:ext uri="{FF2B5EF4-FFF2-40B4-BE49-F238E27FC236}">
                <a16:creationId xmlns:a16="http://schemas.microsoft.com/office/drawing/2014/main" id="{F5340168-79D1-EF43-99E1-1283EF410038}"/>
              </a:ext>
            </a:extLst>
          </p:cNvPr>
          <p:cNvPicPr>
            <a:picLocks noChangeAspect="1"/>
          </p:cNvPicPr>
          <p:nvPr/>
        </p:nvPicPr>
        <p:blipFill>
          <a:blip r:embed="rId3"/>
          <a:stretch>
            <a:fillRect/>
          </a:stretch>
        </p:blipFill>
        <p:spPr>
          <a:xfrm>
            <a:off x="4116762" y="1382948"/>
            <a:ext cx="3428514" cy="4851780"/>
          </a:xfrm>
          <a:prstGeom prst="rect">
            <a:avLst/>
          </a:prstGeom>
        </p:spPr>
      </p:pic>
      <p:pic>
        <p:nvPicPr>
          <p:cNvPr id="9" name="Picture 8">
            <a:extLst>
              <a:ext uri="{FF2B5EF4-FFF2-40B4-BE49-F238E27FC236}">
                <a16:creationId xmlns:a16="http://schemas.microsoft.com/office/drawing/2014/main" id="{56C1152E-407F-7B46-87A0-9DD6CF746436}"/>
              </a:ext>
            </a:extLst>
          </p:cNvPr>
          <p:cNvPicPr>
            <a:picLocks noChangeAspect="1"/>
          </p:cNvPicPr>
          <p:nvPr/>
        </p:nvPicPr>
        <p:blipFill>
          <a:blip r:embed="rId4"/>
          <a:stretch>
            <a:fillRect/>
          </a:stretch>
        </p:blipFill>
        <p:spPr>
          <a:xfrm rot="5400000">
            <a:off x="8044061" y="1382247"/>
            <a:ext cx="3429505" cy="4853182"/>
          </a:xfrm>
          <a:prstGeom prst="rect">
            <a:avLst/>
          </a:prstGeom>
        </p:spPr>
      </p:pic>
    </p:spTree>
    <p:extLst>
      <p:ext uri="{BB962C8B-B14F-4D97-AF65-F5344CB8AC3E}">
        <p14:creationId xmlns:p14="http://schemas.microsoft.com/office/powerpoint/2010/main" val="3296186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3396-0660-AA4A-A8B3-3A7573604D6B}"/>
              </a:ext>
            </a:extLst>
          </p:cNvPr>
          <p:cNvSpPr>
            <a:spLocks noGrp="1"/>
          </p:cNvSpPr>
          <p:nvPr>
            <p:ph type="title"/>
          </p:nvPr>
        </p:nvSpPr>
        <p:spPr/>
        <p:txBody>
          <a:bodyPr/>
          <a:lstStyle/>
          <a:p>
            <a:r>
              <a:rPr lang="en-US" dirty="0"/>
              <a:t>Task 3. fitness</a:t>
            </a:r>
          </a:p>
        </p:txBody>
      </p:sp>
      <p:sp>
        <p:nvSpPr>
          <p:cNvPr id="3" name="Content Placeholder 2">
            <a:extLst>
              <a:ext uri="{FF2B5EF4-FFF2-40B4-BE49-F238E27FC236}">
                <a16:creationId xmlns:a16="http://schemas.microsoft.com/office/drawing/2014/main" id="{E217913D-41D7-974C-AC79-6932BD1E7D62}"/>
              </a:ext>
            </a:extLst>
          </p:cNvPr>
          <p:cNvSpPr>
            <a:spLocks noGrp="1"/>
          </p:cNvSpPr>
          <p:nvPr>
            <p:ph idx="1"/>
          </p:nvPr>
        </p:nvSpPr>
        <p:spPr/>
        <p:txBody>
          <a:bodyPr/>
          <a:lstStyle/>
          <a:p>
            <a:r>
              <a:rPr lang="en-US" dirty="0"/>
              <a:t>Choose an activity from the fitness grid to complete.</a:t>
            </a:r>
          </a:p>
        </p:txBody>
      </p:sp>
      <p:pic>
        <p:nvPicPr>
          <p:cNvPr id="10242" name="Picture 2" descr="Fitness GIF Demonstrates 48 Exercises Perfect for New Year&amp;#39;s Resolutions |  Workout videos, Excercise routine, Personal trainer app">
            <a:extLst>
              <a:ext uri="{FF2B5EF4-FFF2-40B4-BE49-F238E27FC236}">
                <a16:creationId xmlns:a16="http://schemas.microsoft.com/office/drawing/2014/main" id="{B43E3074-1262-D647-9C1A-7CE0F5B8388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4640" y="2724912"/>
            <a:ext cx="49403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76F863-D9F6-8643-97B3-0D565B960A6B}"/>
              </a:ext>
            </a:extLst>
          </p:cNvPr>
          <p:cNvSpPr txBox="1"/>
          <p:nvPr/>
        </p:nvSpPr>
        <p:spPr>
          <a:xfrm>
            <a:off x="8660071" y="2791684"/>
            <a:ext cx="3214578" cy="1077218"/>
          </a:xfrm>
          <a:prstGeom prst="rect">
            <a:avLst/>
          </a:prstGeom>
          <a:noFill/>
        </p:spPr>
        <p:txBody>
          <a:bodyPr wrap="square" rtlCol="0">
            <a:spAutoFit/>
          </a:bodyPr>
          <a:lstStyle/>
          <a:p>
            <a:r>
              <a:rPr lang="en-US" sz="3200" dirty="0"/>
              <a:t>Not this one </a:t>
            </a:r>
          </a:p>
          <a:p>
            <a:r>
              <a:rPr lang="en-US" sz="3200" dirty="0"/>
              <a:t>(in your packs)</a:t>
            </a:r>
          </a:p>
        </p:txBody>
      </p:sp>
      <p:cxnSp>
        <p:nvCxnSpPr>
          <p:cNvPr id="6" name="Straight Arrow Connector 5">
            <a:extLst>
              <a:ext uri="{FF2B5EF4-FFF2-40B4-BE49-F238E27FC236}">
                <a16:creationId xmlns:a16="http://schemas.microsoft.com/office/drawing/2014/main" id="{DC16D74C-0286-E047-98A1-04DA7F6AAC6E}"/>
              </a:ext>
            </a:extLst>
          </p:cNvPr>
          <p:cNvCxnSpPr/>
          <p:nvPr/>
        </p:nvCxnSpPr>
        <p:spPr>
          <a:xfrm flipH="1">
            <a:off x="6864940" y="3232298"/>
            <a:ext cx="151351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180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EE56CEC-5758-B844-A52F-5EE9AF08FC31}"/>
              </a:ext>
            </a:extLst>
          </p:cNvPr>
          <p:cNvPicPr>
            <a:picLocks noChangeAspect="1"/>
          </p:cNvPicPr>
          <p:nvPr/>
        </p:nvPicPr>
        <p:blipFill>
          <a:blip r:embed="rId2"/>
          <a:stretch>
            <a:fillRect/>
          </a:stretch>
        </p:blipFill>
        <p:spPr>
          <a:xfrm rot="16200000">
            <a:off x="5422277" y="88277"/>
            <a:ext cx="1347446" cy="12192000"/>
          </a:xfrm>
          <a:prstGeom prst="rect">
            <a:avLst/>
          </a:prstGeom>
        </p:spPr>
      </p:pic>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2370282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D4DFEC-F7DF-354D-941F-7A0201F2F15F}"/>
              </a:ext>
            </a:extLst>
          </p:cNvPr>
          <p:cNvPicPr>
            <a:picLocks noChangeAspect="1"/>
          </p:cNvPicPr>
          <p:nvPr/>
        </p:nvPicPr>
        <p:blipFill>
          <a:blip r:embed="rId2"/>
          <a:stretch>
            <a:fillRect/>
          </a:stretch>
        </p:blipFill>
        <p:spPr>
          <a:xfrm>
            <a:off x="0" y="0"/>
            <a:ext cx="7205584" cy="6899646"/>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45286" y="601469"/>
            <a:ext cx="10501423" cy="666940"/>
          </a:xfrm>
        </p:spPr>
        <p:txBody>
          <a:bodyPr anchor="b">
            <a:normAutofit/>
          </a:bodyPr>
          <a:lstStyle/>
          <a:p>
            <a:r>
              <a:rPr lang="en-US" sz="4000" dirty="0"/>
              <a:t>KLA – </a:t>
            </a:r>
            <a:r>
              <a:rPr lang="en-US" sz="4000" dirty="0" err="1"/>
              <a:t>capa</a:t>
            </a:r>
            <a:r>
              <a:rPr lang="en-US" sz="4000" dirty="0"/>
              <a:t> (dance)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878071" y="1869878"/>
            <a:ext cx="6090766" cy="3959352"/>
          </a:xfrm>
        </p:spPr>
        <p:txBody>
          <a:bodyPr>
            <a:normAutofit/>
          </a:bodyPr>
          <a:lstStyle/>
          <a:p>
            <a:pPr marL="0" indent="0">
              <a:buNone/>
            </a:pPr>
            <a:r>
              <a:rPr lang="en-US" dirty="0">
                <a:solidFill>
                  <a:schemeClr val="bg1"/>
                </a:solidFill>
              </a:rPr>
              <a:t>DANCE DISCO YOGA</a:t>
            </a:r>
          </a:p>
          <a:p>
            <a:pPr marL="0" indent="0">
              <a:buNone/>
            </a:pPr>
            <a:r>
              <a:rPr lang="en-AU" dirty="0">
                <a:solidFill>
                  <a:schemeClr val="bg1"/>
                </a:solidFill>
              </a:rPr>
              <a:t>Hawaiian Roller Coaster Ride</a:t>
            </a:r>
            <a:br>
              <a:rPr lang="en-AU" dirty="0">
                <a:solidFill>
                  <a:schemeClr val="bg1"/>
                </a:solidFill>
              </a:rPr>
            </a:br>
            <a:r>
              <a:rPr lang="en-AU" sz="2000" dirty="0">
                <a:solidFill>
                  <a:schemeClr val="bg1"/>
                </a:solidFill>
                <a:hlinkClick r:id="rId3">
                  <a:extLst>
                    <a:ext uri="{A12FA001-AC4F-418D-AE19-62706E023703}">
                      <ahyp:hlinkClr xmlns:ahyp="http://schemas.microsoft.com/office/drawing/2018/hyperlinkcolor" val="tx"/>
                    </a:ext>
                  </a:extLst>
                </a:hlinkClick>
              </a:rPr>
              <a:t>https://www.youtube.com/watch?v=nBh7yWbNOfY</a:t>
            </a:r>
            <a:br>
              <a:rPr lang="en-AU" sz="2000" dirty="0">
                <a:solidFill>
                  <a:schemeClr val="bg1"/>
                </a:solidFill>
              </a:rPr>
            </a:br>
            <a:endParaRPr lang="en-AU" sz="2000" dirty="0">
              <a:solidFill>
                <a:schemeClr val="bg1"/>
              </a:solidFill>
            </a:endParaRPr>
          </a:p>
          <a:p>
            <a:pPr marL="0" indent="0">
              <a:buNone/>
            </a:pPr>
            <a:r>
              <a:rPr lang="en-AU" dirty="0">
                <a:solidFill>
                  <a:schemeClr val="bg1"/>
                </a:solidFill>
              </a:rPr>
              <a:t>Hawaiian Dance – learn about clothing and dance</a:t>
            </a:r>
            <a:br>
              <a:rPr lang="en-AU" dirty="0">
                <a:solidFill>
                  <a:schemeClr val="bg1"/>
                </a:solidFill>
              </a:rPr>
            </a:br>
            <a:r>
              <a:rPr lang="en-AU" sz="2000" dirty="0">
                <a:solidFill>
                  <a:schemeClr val="bg1"/>
                </a:solidFill>
                <a:hlinkClick r:id="rId4">
                  <a:extLst>
                    <a:ext uri="{A12FA001-AC4F-418D-AE19-62706E023703}">
                      <ahyp:hlinkClr xmlns:ahyp="http://schemas.microsoft.com/office/drawing/2018/hyperlinkcolor" val="tx"/>
                    </a:ext>
                  </a:extLst>
                </a:hlinkClick>
              </a:rPr>
              <a:t>https://www.youtube.com/watch?v=lQOvJsE1Ddg</a:t>
            </a:r>
            <a:endParaRPr lang="en-AU" dirty="0">
              <a:solidFill>
                <a:schemeClr val="bg1"/>
              </a:solidFill>
            </a:endParaRPr>
          </a:p>
        </p:txBody>
      </p:sp>
      <p:pic>
        <p:nvPicPr>
          <p:cNvPr id="7176" name="Picture 8" descr="Floating Yogi by Julie Tennett on Dribbble">
            <a:extLst>
              <a:ext uri="{FF2B5EF4-FFF2-40B4-BE49-F238E27FC236}">
                <a16:creationId xmlns:a16="http://schemas.microsoft.com/office/drawing/2014/main" id="{62F8B09E-A746-5A4E-AF1C-513EA607612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59356" y="913070"/>
            <a:ext cx="3354574" cy="251593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Cosmic Kids Yoga Disco | Hot Air Balloonin&amp;#39; on Make a GIF">
            <a:extLst>
              <a:ext uri="{FF2B5EF4-FFF2-40B4-BE49-F238E27FC236}">
                <a16:creationId xmlns:a16="http://schemas.microsoft.com/office/drawing/2014/main" id="{8B660E39-6B48-644A-ACD5-EB0913F711F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05584" y="3572718"/>
            <a:ext cx="4986416" cy="2804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912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New 2017 ] Green and Blue Screen Balloons Flying in the Sky - Free Footage  | Flying balloon, Balloons, Blue screen">
            <a:extLst>
              <a:ext uri="{FF2B5EF4-FFF2-40B4-BE49-F238E27FC236}">
                <a16:creationId xmlns:a16="http://schemas.microsoft.com/office/drawing/2014/main" id="{065506FE-06B4-E640-AD15-BFC04DF2462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9471"/>
          <a:stretch/>
        </p:blipFill>
        <p:spPr bwMode="auto">
          <a:xfrm>
            <a:off x="0" y="0"/>
            <a:ext cx="12713376" cy="64739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06250C-279C-144E-947A-92FDE153CAAA}"/>
              </a:ext>
            </a:extLst>
          </p:cNvPr>
          <p:cNvSpPr>
            <a:spLocks noGrp="1"/>
          </p:cNvSpPr>
          <p:nvPr>
            <p:ph type="title"/>
          </p:nvPr>
        </p:nvSpPr>
        <p:spPr>
          <a:xfrm>
            <a:off x="4328160" y="859631"/>
            <a:ext cx="10241280" cy="893445"/>
          </a:xfrm>
        </p:spPr>
        <p:txBody>
          <a:bodyPr>
            <a:normAutofit fontScale="90000"/>
          </a:bodyPr>
          <a:lstStyle/>
          <a:p>
            <a:r>
              <a:rPr lang="en-US" sz="6000" dirty="0"/>
              <a:t>FREE PLAY</a:t>
            </a:r>
          </a:p>
        </p:txBody>
      </p:sp>
      <p:sp>
        <p:nvSpPr>
          <p:cNvPr id="3" name="Content Placeholder 2">
            <a:extLst>
              <a:ext uri="{FF2B5EF4-FFF2-40B4-BE49-F238E27FC236}">
                <a16:creationId xmlns:a16="http://schemas.microsoft.com/office/drawing/2014/main" id="{921D8FC0-4FA8-744C-ADF4-951FA1EA1634}"/>
              </a:ext>
            </a:extLst>
          </p:cNvPr>
          <p:cNvSpPr>
            <a:spLocks noGrp="1"/>
          </p:cNvSpPr>
          <p:nvPr>
            <p:ph idx="1"/>
          </p:nvPr>
        </p:nvSpPr>
        <p:spPr>
          <a:xfrm>
            <a:off x="2753952" y="1753076"/>
            <a:ext cx="7534656" cy="3959352"/>
          </a:xfrm>
        </p:spPr>
        <p:txBody>
          <a:bodyPr>
            <a:normAutofit/>
          </a:bodyPr>
          <a:lstStyle/>
          <a:p>
            <a:pPr marL="0" indent="0">
              <a:buNone/>
            </a:pPr>
            <a:r>
              <a:rPr lang="en-US" sz="2800" dirty="0"/>
              <a:t>Build or construct an object or building using blocks</a:t>
            </a:r>
          </a:p>
        </p:txBody>
      </p:sp>
    </p:spTree>
    <p:extLst>
      <p:ext uri="{BB962C8B-B14F-4D97-AF65-F5344CB8AC3E}">
        <p14:creationId xmlns:p14="http://schemas.microsoft.com/office/powerpoint/2010/main" val="2825447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Week!</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172663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DAE16DC-24DF-4957-88AE-404BBE4E6D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BE9CC48-8F55-4830-A549-78BEE8EF8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9136"/>
            <a:ext cx="6096000" cy="6867136"/>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4343ECA-CAAC-4723-88DF-CAFF1E366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17416"/>
            <a:ext cx="5638800" cy="6840584"/>
          </a:xfrm>
          <a:prstGeom prst="rect">
            <a:avLst/>
          </a:prstGeom>
          <a:gradFill>
            <a:gsLst>
              <a:gs pos="24000">
                <a:schemeClr val="accent5">
                  <a:lumMod val="60000"/>
                  <a:lumOff val="40000"/>
                  <a:alpha val="0"/>
                </a:schemeClr>
              </a:gs>
              <a:gs pos="99000">
                <a:schemeClr val="accent2">
                  <a:alpha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238DAD46-AF62-4150-B04A-2C43CC32F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3202" y="154064"/>
            <a:ext cx="6422401" cy="6096002"/>
          </a:xfrm>
          <a:prstGeom prst="rect">
            <a:avLst/>
          </a:prstGeom>
          <a:gradFill>
            <a:gsLst>
              <a:gs pos="2000">
                <a:schemeClr val="accent5">
                  <a:alpha val="28000"/>
                </a:schemeClr>
              </a:gs>
              <a:gs pos="78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07938667-559E-4312-AE99-7A213F453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907757">
            <a:off x="-619013" y="1524958"/>
            <a:ext cx="4648282" cy="4433301"/>
          </a:xfrm>
          <a:custGeom>
            <a:avLst/>
            <a:gdLst>
              <a:gd name="connsiteX0" fmla="*/ 4465639 w 4648282"/>
              <a:gd name="connsiteY0" fmla="*/ 3013821 h 4433301"/>
              <a:gd name="connsiteX1" fmla="*/ 2324141 w 4648282"/>
              <a:gd name="connsiteY1" fmla="*/ 4433301 h 4433301"/>
              <a:gd name="connsiteX2" fmla="*/ 0 w 4648282"/>
              <a:gd name="connsiteY2" fmla="*/ 2109160 h 4433301"/>
              <a:gd name="connsiteX3" fmla="*/ 1216317 w 4648282"/>
              <a:gd name="connsiteY3" fmla="*/ 65530 h 4433301"/>
              <a:gd name="connsiteX4" fmla="*/ 1352350 w 4648282"/>
              <a:gd name="connsiteY4" fmla="*/ 0 h 4433301"/>
              <a:gd name="connsiteX5" fmla="*/ 4475994 w 4648282"/>
              <a:gd name="connsiteY5" fmla="*/ 1232791 h 4433301"/>
              <a:gd name="connsiteX6" fmla="*/ 4543793 w 4648282"/>
              <a:gd name="connsiteY6" fmla="*/ 1418031 h 4433301"/>
              <a:gd name="connsiteX7" fmla="*/ 4648282 w 4648282"/>
              <a:gd name="connsiteY7" fmla="*/ 2109160 h 4433301"/>
              <a:gd name="connsiteX8" fmla="*/ 4465639 w 4648282"/>
              <a:gd name="connsiteY8" fmla="*/ 3013821 h 443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8282" h="4433301">
                <a:moveTo>
                  <a:pt x="4465639" y="3013821"/>
                </a:moveTo>
                <a:cubicBezTo>
                  <a:pt x="4112816" y="3847990"/>
                  <a:pt x="3286832" y="4433301"/>
                  <a:pt x="2324141" y="4433301"/>
                </a:cubicBezTo>
                <a:cubicBezTo>
                  <a:pt x="1040553" y="4433301"/>
                  <a:pt x="0" y="3392748"/>
                  <a:pt x="0" y="2109160"/>
                </a:cubicBezTo>
                <a:cubicBezTo>
                  <a:pt x="0" y="1226693"/>
                  <a:pt x="491824" y="459098"/>
                  <a:pt x="1216317" y="65530"/>
                </a:cubicBezTo>
                <a:lnTo>
                  <a:pt x="1352350" y="0"/>
                </a:lnTo>
                <a:lnTo>
                  <a:pt x="4475994" y="1232791"/>
                </a:lnTo>
                <a:lnTo>
                  <a:pt x="4543793" y="1418031"/>
                </a:lnTo>
                <a:cubicBezTo>
                  <a:pt x="4611700" y="1636359"/>
                  <a:pt x="4648282" y="1868487"/>
                  <a:pt x="4648282" y="2109160"/>
                </a:cubicBezTo>
                <a:cubicBezTo>
                  <a:pt x="4648282" y="2430057"/>
                  <a:pt x="4583247" y="2735764"/>
                  <a:pt x="4465639" y="3013821"/>
                </a:cubicBezTo>
                <a:close/>
              </a:path>
            </a:pathLst>
          </a:custGeom>
          <a:gradFill>
            <a:gsLst>
              <a:gs pos="31000">
                <a:schemeClr val="accent6">
                  <a:alpha val="10000"/>
                </a:schemeClr>
              </a:gs>
              <a:gs pos="85000">
                <a:schemeClr val="accent6">
                  <a:lumMod val="60000"/>
                  <a:lumOff val="40000"/>
                  <a:alpha val="21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Rectangle 82">
            <a:extLst>
              <a:ext uri="{FF2B5EF4-FFF2-40B4-BE49-F238E27FC236}">
                <a16:creationId xmlns:a16="http://schemas.microsoft.com/office/drawing/2014/main" id="{6F551441-973C-4D62-A067-55315F7747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7670" y="1253114"/>
            <a:ext cx="6840582" cy="4316082"/>
          </a:xfrm>
          <a:prstGeom prst="rect">
            <a:avLst/>
          </a:prstGeom>
          <a:gradFill>
            <a:gsLst>
              <a:gs pos="44000">
                <a:schemeClr val="tx2">
                  <a:lumMod val="75000"/>
                  <a:lumOff val="25000"/>
                  <a:alpha val="11000"/>
                </a:schemeClr>
              </a:gs>
              <a:gs pos="99000">
                <a:schemeClr val="accent2">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691503" y="1270454"/>
            <a:ext cx="3319895" cy="751778"/>
          </a:xfrm>
        </p:spPr>
        <p:txBody>
          <a:bodyPr anchor="ctr">
            <a:normAutofit/>
          </a:bodyPr>
          <a:lstStyle/>
          <a:p>
            <a:r>
              <a:rPr lang="en-US" sz="3200" dirty="0">
                <a:solidFill>
                  <a:schemeClr val="bg1"/>
                </a:solidFill>
              </a:rPr>
              <a:t>Task 3</a:t>
            </a:r>
          </a:p>
        </p:txBody>
      </p:sp>
      <p:pic>
        <p:nvPicPr>
          <p:cNvPr id="4100" name="Picture 4" descr="Writing Gif - GIFcen">
            <a:extLst>
              <a:ext uri="{FF2B5EF4-FFF2-40B4-BE49-F238E27FC236}">
                <a16:creationId xmlns:a16="http://schemas.microsoft.com/office/drawing/2014/main" id="{8D934DF3-AFCC-7642-B62D-5D7701BA711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6844865" y="1458468"/>
            <a:ext cx="4598266" cy="421890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326593" y="1350618"/>
            <a:ext cx="4710607" cy="4741390"/>
          </a:xfrm>
        </p:spPr>
        <p:txBody>
          <a:bodyPr anchor="ctr">
            <a:normAutofit/>
          </a:bodyPr>
          <a:lstStyle/>
          <a:p>
            <a:pPr marL="0" indent="0">
              <a:lnSpc>
                <a:spcPct val="200000"/>
              </a:lnSpc>
              <a:buNone/>
            </a:pPr>
            <a:r>
              <a:rPr lang="en-US" sz="2000" dirty="0">
                <a:solidFill>
                  <a:schemeClr val="bg1"/>
                </a:solidFill>
              </a:rPr>
              <a:t>Write a letter to your teacher. Let them know all about your home learning and what you like and don’t like. Tell us some of the fun you have been having at home. Remember to start your letter with “Dear </a:t>
            </a:r>
            <a:r>
              <a:rPr lang="en-US" sz="2000" dirty="0" err="1">
                <a:solidFill>
                  <a:schemeClr val="bg1"/>
                </a:solidFill>
              </a:rPr>
              <a:t>Mrs</a:t>
            </a:r>
            <a:r>
              <a:rPr lang="en-US" sz="2000" dirty="0">
                <a:solidFill>
                  <a:schemeClr val="bg1"/>
                </a:solidFill>
              </a:rPr>
              <a:t> ….. ” and sign off at the end with your name!</a:t>
            </a: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2891377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4</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371600" y="2112263"/>
            <a:ext cx="8072438" cy="3987119"/>
          </a:xfrm>
        </p:spPr>
        <p:txBody>
          <a:bodyPr>
            <a:normAutofit/>
          </a:bodyPr>
          <a:lstStyle/>
          <a:p>
            <a:pPr marL="0" indent="0">
              <a:lnSpc>
                <a:spcPct val="200000"/>
              </a:lnSpc>
              <a:buNone/>
            </a:pPr>
            <a:r>
              <a:rPr lang="en-US" dirty="0"/>
              <a:t>Complete the letter “T” in your handwriting books. </a:t>
            </a: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39891" y="3326513"/>
            <a:ext cx="2956109" cy="24938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e Letter T GIFs | Tenor">
            <a:extLst>
              <a:ext uri="{FF2B5EF4-FFF2-40B4-BE49-F238E27FC236}">
                <a16:creationId xmlns:a16="http://schemas.microsoft.com/office/drawing/2014/main" id="{DD13AE7F-CFEA-3D43-8D83-67E6E7AB51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9073" y="2988293"/>
            <a:ext cx="2794000" cy="283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790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id="{BB02F283-AD3D-43EB-8EB3-EEABE7B68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7267ACD-C9FA-48F7-BA90-C05046F4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3E17AA8-C417-4F74-9F1B-EAD82A19B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D79F9CB9-0076-49F5-845A-C97CCFC16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0567348B-D4F9-4978-8FB4-D4031CD13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484525" y="5550194"/>
            <a:ext cx="8377682"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821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theme/theme1.xml><?xml version="1.0" encoding="utf-8"?>
<a:theme xmlns:a="http://schemas.openxmlformats.org/drawingml/2006/main" name="GradientRiseVTI">
  <a:themeElements>
    <a:clrScheme name="AnalogousFromDarkSeedLeftStep">
      <a:dk1>
        <a:srgbClr val="000000"/>
      </a:dk1>
      <a:lt1>
        <a:srgbClr val="FFFFFF"/>
      </a:lt1>
      <a:dk2>
        <a:srgbClr val="34261E"/>
      </a:dk2>
      <a:lt2>
        <a:srgbClr val="E6E2E8"/>
      </a:lt2>
      <a:accent1>
        <a:srgbClr val="6DB243"/>
      </a:accent1>
      <a:accent2>
        <a:srgbClr val="94AB36"/>
      </a:accent2>
      <a:accent3>
        <a:srgbClr val="B89F45"/>
      </a:accent3>
      <a:accent4>
        <a:srgbClr val="B46638"/>
      </a:accent4>
      <a:accent5>
        <a:srgbClr val="C64A51"/>
      </a:accent5>
      <a:accent6>
        <a:srgbClr val="B43872"/>
      </a:accent6>
      <a:hlink>
        <a:srgbClr val="BF4E3F"/>
      </a:hlink>
      <a:folHlink>
        <a:srgbClr val="7F7F7F"/>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emplate>{AD88AE9C-4B14-EE43-AC87-98A8EC2B580E}tf16401378</Template>
  <TotalTime>1517</TotalTime>
  <Words>1648</Words>
  <Application>Microsoft Macintosh PowerPoint</Application>
  <PresentationFormat>Widescreen</PresentationFormat>
  <Paragraphs>180</Paragraphs>
  <Slides>68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Arial</vt:lpstr>
      <vt:lpstr>Gill Sans Ultra Bold</vt:lpstr>
      <vt:lpstr>Marker Felt Thin</vt:lpstr>
      <vt:lpstr>Marker Felt Thin</vt:lpstr>
      <vt:lpstr>Neue Haas Grotesk Text Pro</vt:lpstr>
      <vt:lpstr>Tw Cen MT</vt:lpstr>
      <vt:lpstr>GradientRiseVTI</vt:lpstr>
      <vt:lpstr>STAGE 1 MRS FLEMING MISS HOLDSWORTH MISS MORATA MS ROBINSON MRS ENRIGHT MRS MAZLOUM  MISS UNAL</vt:lpstr>
      <vt:lpstr>Good morning</vt:lpstr>
      <vt:lpstr>WHATS ON TODAY?</vt:lpstr>
      <vt:lpstr>Task 1</vt:lpstr>
      <vt:lpstr>Task 2</vt:lpstr>
      <vt:lpstr>Crunch n’ sip</vt:lpstr>
      <vt:lpstr>Task 3</vt:lpstr>
      <vt:lpstr>Task 4</vt:lpstr>
      <vt:lpstr>Recess break (30 minutes)</vt:lpstr>
      <vt:lpstr>Mathematics</vt:lpstr>
      <vt:lpstr>Task 2  Complete the worksheets and then do 3 activities on mathletics or studyladder.</vt:lpstr>
      <vt:lpstr>Lunch break (40 minutes)</vt:lpstr>
      <vt:lpstr>KLA - geography</vt:lpstr>
      <vt:lpstr>END OF DAY!</vt:lpstr>
      <vt:lpstr>Good morning</vt:lpstr>
      <vt:lpstr>WHATS ON TODAY?</vt:lpstr>
      <vt:lpstr>Task 1</vt:lpstr>
      <vt:lpstr>PowerPoint Presentation</vt:lpstr>
      <vt:lpstr>Task 2</vt:lpstr>
      <vt:lpstr>Crunch n’ sip</vt:lpstr>
      <vt:lpstr>Task 3</vt:lpstr>
      <vt:lpstr>Recess break (30 minutes)</vt:lpstr>
      <vt:lpstr>Mathematics</vt:lpstr>
      <vt:lpstr>Task 2  watch the video of Ms Holdsworth to help guide you through this task. (video on dojo) Then complete 3 activities on studyladder or mathletic.</vt:lpstr>
      <vt:lpstr>Lunch break (40 minutes)</vt:lpstr>
      <vt:lpstr>library</vt:lpstr>
      <vt:lpstr>END OF DAY!</vt:lpstr>
      <vt:lpstr>Good morning</vt:lpstr>
      <vt:lpstr>WHATS ON TODAY?</vt:lpstr>
      <vt:lpstr>Task 1</vt:lpstr>
      <vt:lpstr>Task 2</vt:lpstr>
      <vt:lpstr>Crunch n’ sip</vt:lpstr>
      <vt:lpstr>Task 3</vt:lpstr>
      <vt:lpstr>Task 4</vt:lpstr>
      <vt:lpstr>Recess break (30 minutes)</vt:lpstr>
      <vt:lpstr>Mathematics</vt:lpstr>
      <vt:lpstr>Task 2</vt:lpstr>
      <vt:lpstr>fitness</vt:lpstr>
      <vt:lpstr>Lunch break (40 minutes)</vt:lpstr>
      <vt:lpstr>KLA - SCIENCE</vt:lpstr>
      <vt:lpstr>END OF DAY!</vt:lpstr>
      <vt:lpstr>Good morning</vt:lpstr>
      <vt:lpstr>WHATS ON TODAY?</vt:lpstr>
      <vt:lpstr>Task 1</vt:lpstr>
      <vt:lpstr>Task 2</vt:lpstr>
      <vt:lpstr>Crunch n’ sip</vt:lpstr>
      <vt:lpstr>Task 3</vt:lpstr>
      <vt:lpstr>Recess break (30 minutes)</vt:lpstr>
      <vt:lpstr>Mathematics</vt:lpstr>
      <vt:lpstr>Task 2  Then complete 3 studyladder or mathletics activities</vt:lpstr>
      <vt:lpstr>Lunch break (40 minutes)</vt:lpstr>
      <vt:lpstr>KLA - PDHPE</vt:lpstr>
      <vt:lpstr>PowerPoint Presentation</vt:lpstr>
      <vt:lpstr>END OF DAY!</vt:lpstr>
      <vt:lpstr>Good morning</vt:lpstr>
      <vt:lpstr>WHATS ON TODAY?</vt:lpstr>
      <vt:lpstr>Task 1</vt:lpstr>
      <vt:lpstr>Task 2</vt:lpstr>
      <vt:lpstr>Crunch n’ sip</vt:lpstr>
      <vt:lpstr>Task 3</vt:lpstr>
      <vt:lpstr>Recess break (30 minutes)</vt:lpstr>
      <vt:lpstr>Mathematics</vt:lpstr>
      <vt:lpstr>Task 2  Then complete 3 activities on studyladder or mathletics</vt:lpstr>
      <vt:lpstr>Task 3. fitness</vt:lpstr>
      <vt:lpstr>Lunch break (40 minutes)</vt:lpstr>
      <vt:lpstr>KLA – capa (dance)</vt:lpstr>
      <vt:lpstr>FREE PLAY</vt:lpstr>
      <vt:lpstr>END OF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Stage 1 term 3 week 2</dc:title>
  <dc:creator>Zuhal Unal</dc:creator>
  <cp:lastModifiedBy>Craig Hughes</cp:lastModifiedBy>
  <cp:revision>66</cp:revision>
  <dcterms:created xsi:type="dcterms:W3CDTF">2021-07-14T22:49:25Z</dcterms:created>
  <dcterms:modified xsi:type="dcterms:W3CDTF">2021-08-08T21:40:59Z</dcterms:modified>
</cp:coreProperties>
</file>