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4" r:id="rId3"/>
    <p:sldId id="257" r:id="rId4"/>
    <p:sldId id="258" r:id="rId5"/>
    <p:sldId id="259" r:id="rId6"/>
    <p:sldId id="260" r:id="rId7"/>
    <p:sldId id="261" r:id="rId8"/>
    <p:sldId id="262" r:id="rId9"/>
    <p:sldId id="263"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9E00"/>
    <a:srgbClr val="C89601"/>
    <a:srgbClr val="1850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43"/>
    <p:restoredTop sz="94629"/>
  </p:normalViewPr>
  <p:slideViewPr>
    <p:cSldViewPr snapToGrid="0" snapToObjects="1">
      <p:cViewPr varScale="1">
        <p:scale>
          <a:sx n="93" d="100"/>
          <a:sy n="93" d="100"/>
        </p:scale>
        <p:origin x="216" y="6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r>
            <a:rPr lang="en-US" dirty="0"/>
            <a:t>Pattern Hunt: What patterns can you find in and around your home/classroom? Ask someone to help you describe your </a:t>
          </a:r>
          <a:r>
            <a:rPr lang="en-US" dirty="0" err="1"/>
            <a:t>favourite</a:t>
          </a:r>
          <a:r>
            <a:rPr lang="en-US" dirty="0"/>
            <a:t> pattern. </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56C7CB90-D843-4A1F-A4E3-A0B1988D5E6F}">
      <dgm:prSet/>
      <dgm:spPr/>
      <dgm:t>
        <a:bodyPr/>
        <a:lstStyle/>
        <a:p>
          <a:r>
            <a:rPr lang="en-US" dirty="0"/>
            <a:t>Use a pencil, pen, a block or paddle pop sticks to measure five of your </a:t>
          </a:r>
          <a:r>
            <a:rPr lang="en-US" dirty="0" err="1"/>
            <a:t>favourite</a:t>
          </a:r>
          <a:r>
            <a:rPr lang="en-US" dirty="0"/>
            <a:t> toys. Measure how tall your toys are/ Order them from shortest to tallest. </a:t>
          </a:r>
        </a:p>
      </dgm:t>
    </dgm:pt>
    <dgm:pt modelId="{39090509-26F8-4A1A-8F1B-3B5D6CB584B1}" type="parTrans" cxnId="{81BE1BFD-8D04-4487-911C-A7E73DE8F619}">
      <dgm:prSet/>
      <dgm:spPr/>
      <dgm:t>
        <a:bodyPr/>
        <a:lstStyle/>
        <a:p>
          <a:endParaRPr lang="en-US"/>
        </a:p>
      </dgm:t>
    </dgm:pt>
    <dgm:pt modelId="{8FEAE22A-806F-43DB-8740-3BF8636DECC1}" type="sibTrans" cxnId="{81BE1BFD-8D04-4487-911C-A7E73DE8F619}">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3"/>
      <dgm:spPr/>
    </dgm:pt>
    <dgm:pt modelId="{A30A3479-0B73-49E1-9953-D0F695002E31}" type="pres">
      <dgm:prSet presAssocID="{DAA65BB6-1CAD-47D9-B426-B9B3DFECFA1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3">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3"/>
      <dgm:spPr/>
    </dgm:pt>
    <dgm:pt modelId="{9C364391-8493-4064-98AF-C2364E5F1DF4}" type="pres">
      <dgm:prSet presAssocID="{68C179F4-3F87-4AB2-909E-A2839F47B26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3">
        <dgm:presLayoutVars>
          <dgm:chMax val="0"/>
          <dgm:chPref val="0"/>
        </dgm:presLayoutVars>
      </dgm:prSet>
      <dgm:spPr/>
    </dgm:pt>
    <dgm:pt modelId="{8C5DC55A-5D3E-484D-B9E5-CA4B599883D9}" type="pres">
      <dgm:prSet presAssocID="{B82A69F9-4F3B-460B-A5D3-F68323E24771}" presName="sibTrans" presStyleCnt="0"/>
      <dgm:spPr/>
    </dgm:pt>
    <dgm:pt modelId="{997D8D80-EE5B-42DA-94B6-6E1918C31372}" type="pres">
      <dgm:prSet presAssocID="{56C7CB90-D843-4A1F-A4E3-A0B1988D5E6F}" presName="compNode" presStyleCnt="0"/>
      <dgm:spPr/>
    </dgm:pt>
    <dgm:pt modelId="{81E21C3B-08DA-4CB3-919A-36FC29014304}" type="pres">
      <dgm:prSet presAssocID="{56C7CB90-D843-4A1F-A4E3-A0B1988D5E6F}" presName="bgRect" presStyleLbl="bgShp" presStyleIdx="2" presStyleCnt="3"/>
      <dgm:spPr/>
    </dgm:pt>
    <dgm:pt modelId="{35707812-9806-4285-A971-C6D2D715E5ED}" type="pres">
      <dgm:prSet presAssocID="{56C7CB90-D843-4A1F-A4E3-A0B1988D5E6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E100918C-DC82-49E4-A0AE-218FEFA93820}" type="pres">
      <dgm:prSet presAssocID="{56C7CB90-D843-4A1F-A4E3-A0B1988D5E6F}" presName="spaceRect" presStyleCnt="0"/>
      <dgm:spPr/>
    </dgm:pt>
    <dgm:pt modelId="{C538E2D7-30EA-452D-B85C-9D144B198332}" type="pres">
      <dgm:prSet presAssocID="{56C7CB90-D843-4A1F-A4E3-A0B1988D5E6F}" presName="parTx" presStyleLbl="revTx" presStyleIdx="2" presStyleCnt="3">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C47C8130-107F-4972-B3AB-8BE274815724}" type="presOf" srcId="{56C7CB90-D843-4A1F-A4E3-A0B1988D5E6F}" destId="{C538E2D7-30EA-452D-B85C-9D144B198332}"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81BE1BFD-8D04-4487-911C-A7E73DE8F619}" srcId="{44D7E31A-2C8F-4E1C-B027-5D0EC85C21A2}" destId="{56C7CB90-D843-4A1F-A4E3-A0B1988D5E6F}" srcOrd="2" destOrd="0" parTransId="{39090509-26F8-4A1A-8F1B-3B5D6CB584B1}" sibTransId="{8FEAE22A-806F-43DB-8740-3BF8636DECC1}"/>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 modelId="{B246212B-1BF1-4508-875F-8A32E567C4B5}" type="presParOf" srcId="{691D801A-7A1A-4015-A2E5-4B96C6A7CB84}" destId="{8C5DC55A-5D3E-484D-B9E5-CA4B599883D9}" srcOrd="3" destOrd="0" presId="urn:microsoft.com/office/officeart/2018/2/layout/IconVerticalSolidList"/>
    <dgm:cxn modelId="{18BAF372-8634-4C9F-ADDB-C048F1D0856D}" type="presParOf" srcId="{691D801A-7A1A-4015-A2E5-4B96C6A7CB84}" destId="{997D8D80-EE5B-42DA-94B6-6E1918C31372}" srcOrd="4" destOrd="0" presId="urn:microsoft.com/office/officeart/2018/2/layout/IconVerticalSolidList"/>
    <dgm:cxn modelId="{89139883-A627-4A1F-98C7-EE5E917BAA95}" type="presParOf" srcId="{997D8D80-EE5B-42DA-94B6-6E1918C31372}" destId="{81E21C3B-08DA-4CB3-919A-36FC29014304}" srcOrd="0" destOrd="0" presId="urn:microsoft.com/office/officeart/2018/2/layout/IconVerticalSolidList"/>
    <dgm:cxn modelId="{D25F29BD-66AF-4329-9936-93D51776CED3}" type="presParOf" srcId="{997D8D80-EE5B-42DA-94B6-6E1918C31372}" destId="{35707812-9806-4285-A971-C6D2D715E5ED}" srcOrd="1" destOrd="0" presId="urn:microsoft.com/office/officeart/2018/2/layout/IconVerticalSolidList"/>
    <dgm:cxn modelId="{7DE26316-383C-41D9-976B-9EEDE17320D2}" type="presParOf" srcId="{997D8D80-EE5B-42DA-94B6-6E1918C31372}" destId="{E100918C-DC82-49E4-A0AE-218FEFA93820}" srcOrd="2" destOrd="0" presId="urn:microsoft.com/office/officeart/2018/2/layout/IconVerticalSolidList"/>
    <dgm:cxn modelId="{05C849E9-9E74-49C3-BF56-A1593419D320}" type="presParOf" srcId="{997D8D80-EE5B-42DA-94B6-6E1918C31372}" destId="{C538E2D7-30EA-452D-B85C-9D144B19833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B49CA8-51AC-4DF2-8FDD-AE1DC58BD318}" type="doc">
      <dgm:prSet loTypeId="urn:microsoft.com/office/officeart/2005/8/layout/vList2" loCatId="list" qsTypeId="urn:microsoft.com/office/officeart/2005/8/quickstyle/simple5" qsCatId="simple" csTypeId="urn:microsoft.com/office/officeart/2005/8/colors/colorful5" csCatId="colorful"/>
      <dgm:spPr/>
      <dgm:t>
        <a:bodyPr/>
        <a:lstStyle/>
        <a:p>
          <a:endParaRPr lang="en-US"/>
        </a:p>
      </dgm:t>
    </dgm:pt>
    <dgm:pt modelId="{875123DA-1999-413F-856E-4910292C78FA}">
      <dgm:prSet/>
      <dgm:spPr/>
      <dgm:t>
        <a:bodyPr/>
        <a:lstStyle/>
        <a:p>
          <a:r>
            <a:rPr lang="en-US" dirty="0"/>
            <a:t>Make a musical instrument using materials or objects from around your home or classroom. Try to choose recycled materials to create your instrument. Consider creating something with the people in your home/class. </a:t>
          </a:r>
        </a:p>
      </dgm:t>
    </dgm:pt>
    <dgm:pt modelId="{ACA5F0DC-C513-4BD3-B6BA-E37AD723B253}" type="parTrans" cxnId="{8F49C1B3-5534-45BA-8BAA-2F242DB9DC4D}">
      <dgm:prSet/>
      <dgm:spPr/>
      <dgm:t>
        <a:bodyPr/>
        <a:lstStyle/>
        <a:p>
          <a:endParaRPr lang="en-US"/>
        </a:p>
      </dgm:t>
    </dgm:pt>
    <dgm:pt modelId="{7C129EB0-644D-4856-B624-528191C50F5F}" type="sibTrans" cxnId="{8F49C1B3-5534-45BA-8BAA-2F242DB9DC4D}">
      <dgm:prSet/>
      <dgm:spPr/>
      <dgm:t>
        <a:bodyPr/>
        <a:lstStyle/>
        <a:p>
          <a:endParaRPr lang="en-US"/>
        </a:p>
      </dgm:t>
    </dgm:pt>
    <dgm:pt modelId="{3D95672A-1EAB-4651-8B44-A0B15788A5A5}">
      <dgm:prSet/>
      <dgm:spPr/>
      <dgm:t>
        <a:bodyPr/>
        <a:lstStyle/>
        <a:p>
          <a:r>
            <a:rPr lang="en-US"/>
            <a:t>Create a composition using only the materials you have created and perhaps some furniture or other things in your house that have unique sounds. </a:t>
          </a:r>
        </a:p>
      </dgm:t>
    </dgm:pt>
    <dgm:pt modelId="{6BD68D3C-844A-456E-B419-2B02CB17329C}" type="parTrans" cxnId="{6300F46E-891E-4EDA-B8FF-6CE945CB85F5}">
      <dgm:prSet/>
      <dgm:spPr/>
      <dgm:t>
        <a:bodyPr/>
        <a:lstStyle/>
        <a:p>
          <a:endParaRPr lang="en-US"/>
        </a:p>
      </dgm:t>
    </dgm:pt>
    <dgm:pt modelId="{A29C2A7F-4B52-45B7-B1A1-283D7F5A4A27}" type="sibTrans" cxnId="{6300F46E-891E-4EDA-B8FF-6CE945CB85F5}">
      <dgm:prSet/>
      <dgm:spPr/>
      <dgm:t>
        <a:bodyPr/>
        <a:lstStyle/>
        <a:p>
          <a:endParaRPr lang="en-US"/>
        </a:p>
      </dgm:t>
    </dgm:pt>
    <dgm:pt modelId="{773B8D1B-1284-8B4F-824A-328EE4A59333}" type="pres">
      <dgm:prSet presAssocID="{3CB49CA8-51AC-4DF2-8FDD-AE1DC58BD318}" presName="linear" presStyleCnt="0">
        <dgm:presLayoutVars>
          <dgm:animLvl val="lvl"/>
          <dgm:resizeHandles val="exact"/>
        </dgm:presLayoutVars>
      </dgm:prSet>
      <dgm:spPr/>
    </dgm:pt>
    <dgm:pt modelId="{0D2557FB-B533-A443-8485-69C7359F5B7D}" type="pres">
      <dgm:prSet presAssocID="{875123DA-1999-413F-856E-4910292C78FA}" presName="parentText" presStyleLbl="node1" presStyleIdx="0" presStyleCnt="2">
        <dgm:presLayoutVars>
          <dgm:chMax val="0"/>
          <dgm:bulletEnabled val="1"/>
        </dgm:presLayoutVars>
      </dgm:prSet>
      <dgm:spPr/>
    </dgm:pt>
    <dgm:pt modelId="{1702177A-5F49-D646-A600-E3DCAE3BB09B}" type="pres">
      <dgm:prSet presAssocID="{7C129EB0-644D-4856-B624-528191C50F5F}" presName="spacer" presStyleCnt="0"/>
      <dgm:spPr/>
    </dgm:pt>
    <dgm:pt modelId="{0F687B90-D5B4-6F47-80FD-5E4607B4843B}" type="pres">
      <dgm:prSet presAssocID="{3D95672A-1EAB-4651-8B44-A0B15788A5A5}" presName="parentText" presStyleLbl="node1" presStyleIdx="1" presStyleCnt="2">
        <dgm:presLayoutVars>
          <dgm:chMax val="0"/>
          <dgm:bulletEnabled val="1"/>
        </dgm:presLayoutVars>
      </dgm:prSet>
      <dgm:spPr/>
    </dgm:pt>
  </dgm:ptLst>
  <dgm:cxnLst>
    <dgm:cxn modelId="{66ED8F39-2BA6-EF46-B109-F47F1DFBED52}" type="presOf" srcId="{3CB49CA8-51AC-4DF2-8FDD-AE1DC58BD318}" destId="{773B8D1B-1284-8B4F-824A-328EE4A59333}" srcOrd="0" destOrd="0" presId="urn:microsoft.com/office/officeart/2005/8/layout/vList2"/>
    <dgm:cxn modelId="{6300F46E-891E-4EDA-B8FF-6CE945CB85F5}" srcId="{3CB49CA8-51AC-4DF2-8FDD-AE1DC58BD318}" destId="{3D95672A-1EAB-4651-8B44-A0B15788A5A5}" srcOrd="1" destOrd="0" parTransId="{6BD68D3C-844A-456E-B419-2B02CB17329C}" sibTransId="{A29C2A7F-4B52-45B7-B1A1-283D7F5A4A27}"/>
    <dgm:cxn modelId="{06D5DDA6-EEB3-7143-B7A9-BC1AA2F1D3DA}" type="presOf" srcId="{3D95672A-1EAB-4651-8B44-A0B15788A5A5}" destId="{0F687B90-D5B4-6F47-80FD-5E4607B4843B}" srcOrd="0" destOrd="0" presId="urn:microsoft.com/office/officeart/2005/8/layout/vList2"/>
    <dgm:cxn modelId="{8F49C1B3-5534-45BA-8BAA-2F242DB9DC4D}" srcId="{3CB49CA8-51AC-4DF2-8FDD-AE1DC58BD318}" destId="{875123DA-1999-413F-856E-4910292C78FA}" srcOrd="0" destOrd="0" parTransId="{ACA5F0DC-C513-4BD3-B6BA-E37AD723B253}" sibTransId="{7C129EB0-644D-4856-B624-528191C50F5F}"/>
    <dgm:cxn modelId="{D83EEDDD-5BA6-084A-9BBE-FEC80A3C47FB}" type="presOf" srcId="{875123DA-1999-413F-856E-4910292C78FA}" destId="{0D2557FB-B533-A443-8485-69C7359F5B7D}" srcOrd="0" destOrd="0" presId="urn:microsoft.com/office/officeart/2005/8/layout/vList2"/>
    <dgm:cxn modelId="{F8045121-41F7-D446-A1B4-E7D8E9149D20}" type="presParOf" srcId="{773B8D1B-1284-8B4F-824A-328EE4A59333}" destId="{0D2557FB-B533-A443-8485-69C7359F5B7D}" srcOrd="0" destOrd="0" presId="urn:microsoft.com/office/officeart/2005/8/layout/vList2"/>
    <dgm:cxn modelId="{18A700B7-F2EE-9349-A67F-BAB05B62ACA7}" type="presParOf" srcId="{773B8D1B-1284-8B4F-824A-328EE4A59333}" destId="{1702177A-5F49-D646-A600-E3DCAE3BB09B}" srcOrd="1" destOrd="0" presId="urn:microsoft.com/office/officeart/2005/8/layout/vList2"/>
    <dgm:cxn modelId="{E8CBFBBB-A309-2746-B117-4066956510FE}" type="presParOf" srcId="{773B8D1B-1284-8B4F-824A-328EE4A59333}" destId="{0F687B90-D5B4-6F47-80FD-5E4607B4843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725"/>
          <a:ext cx="7240146" cy="16977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13571" y="382720"/>
          <a:ext cx="933766" cy="9337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1960909" y="725"/>
          <a:ext cx="5279236" cy="169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79" tIns="179679" rIns="179679" bIns="179679" numCol="1" spcCol="1270" anchor="ctr" anchorCtr="0">
          <a:noAutofit/>
        </a:bodyPr>
        <a:lstStyle/>
        <a:p>
          <a:pPr marL="0" lvl="0" indent="0" algn="l" defTabSz="977900">
            <a:lnSpc>
              <a:spcPct val="90000"/>
            </a:lnSpc>
            <a:spcBef>
              <a:spcPct val="0"/>
            </a:spcBef>
            <a:spcAft>
              <a:spcPct val="35000"/>
            </a:spcAft>
            <a:buNone/>
          </a:pPr>
          <a:r>
            <a:rPr lang="en-US" sz="2200" kern="1200"/>
            <a:t>Task 1</a:t>
          </a:r>
        </a:p>
      </dsp:txBody>
      <dsp:txXfrm>
        <a:off x="1960909" y="725"/>
        <a:ext cx="5279236" cy="1697756"/>
      </dsp:txXfrm>
    </dsp:sp>
    <dsp:sp modelId="{264DAB6A-7237-48EF-A328-3FFA47B035E0}">
      <dsp:nvSpPr>
        <dsp:cNvPr id="0" name=""/>
        <dsp:cNvSpPr/>
      </dsp:nvSpPr>
      <dsp:spPr>
        <a:xfrm>
          <a:off x="0" y="2122921"/>
          <a:ext cx="7240146" cy="16977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13571" y="2504916"/>
          <a:ext cx="933766" cy="9337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1960909" y="2122921"/>
          <a:ext cx="5279236" cy="169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79" tIns="179679" rIns="179679" bIns="179679" numCol="1" spcCol="1270" anchor="ctr" anchorCtr="0">
          <a:noAutofit/>
        </a:bodyPr>
        <a:lstStyle/>
        <a:p>
          <a:pPr marL="0" lvl="0" indent="0" algn="l" defTabSz="977900">
            <a:lnSpc>
              <a:spcPct val="90000"/>
            </a:lnSpc>
            <a:spcBef>
              <a:spcPct val="0"/>
            </a:spcBef>
            <a:spcAft>
              <a:spcPct val="35000"/>
            </a:spcAft>
            <a:buNone/>
          </a:pPr>
          <a:r>
            <a:rPr lang="en-US" sz="2200" kern="1200" dirty="0"/>
            <a:t>Pattern Hunt: What patterns can you find in and around your home/classroom? Ask someone to help you describe your </a:t>
          </a:r>
          <a:r>
            <a:rPr lang="en-US" sz="2200" kern="1200" dirty="0" err="1"/>
            <a:t>favourite</a:t>
          </a:r>
          <a:r>
            <a:rPr lang="en-US" sz="2200" kern="1200" dirty="0"/>
            <a:t> pattern. </a:t>
          </a:r>
        </a:p>
      </dsp:txBody>
      <dsp:txXfrm>
        <a:off x="1960909" y="2122921"/>
        <a:ext cx="5279236" cy="1697756"/>
      </dsp:txXfrm>
    </dsp:sp>
    <dsp:sp modelId="{81E21C3B-08DA-4CB3-919A-36FC29014304}">
      <dsp:nvSpPr>
        <dsp:cNvPr id="0" name=""/>
        <dsp:cNvSpPr/>
      </dsp:nvSpPr>
      <dsp:spPr>
        <a:xfrm>
          <a:off x="0" y="4245117"/>
          <a:ext cx="7240146" cy="16977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707812-9806-4285-A971-C6D2D715E5ED}">
      <dsp:nvSpPr>
        <dsp:cNvPr id="0" name=""/>
        <dsp:cNvSpPr/>
      </dsp:nvSpPr>
      <dsp:spPr>
        <a:xfrm>
          <a:off x="513571" y="4627112"/>
          <a:ext cx="933766" cy="9337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38E2D7-30EA-452D-B85C-9D144B198332}">
      <dsp:nvSpPr>
        <dsp:cNvPr id="0" name=""/>
        <dsp:cNvSpPr/>
      </dsp:nvSpPr>
      <dsp:spPr>
        <a:xfrm>
          <a:off x="1960909" y="4245117"/>
          <a:ext cx="5279236" cy="169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679" tIns="179679" rIns="179679" bIns="179679" numCol="1" spcCol="1270" anchor="ctr" anchorCtr="0">
          <a:noAutofit/>
        </a:bodyPr>
        <a:lstStyle/>
        <a:p>
          <a:pPr marL="0" lvl="0" indent="0" algn="l" defTabSz="977900">
            <a:lnSpc>
              <a:spcPct val="90000"/>
            </a:lnSpc>
            <a:spcBef>
              <a:spcPct val="0"/>
            </a:spcBef>
            <a:spcAft>
              <a:spcPct val="35000"/>
            </a:spcAft>
            <a:buNone/>
          </a:pPr>
          <a:r>
            <a:rPr lang="en-US" sz="2200" kern="1200" dirty="0"/>
            <a:t>Use a pencil, pen, a block or paddle pop sticks to measure five of your </a:t>
          </a:r>
          <a:r>
            <a:rPr lang="en-US" sz="2200" kern="1200" dirty="0" err="1"/>
            <a:t>favourite</a:t>
          </a:r>
          <a:r>
            <a:rPr lang="en-US" sz="2200" kern="1200" dirty="0"/>
            <a:t> toys. Measure how tall your toys are/ Order them from shortest to tallest. </a:t>
          </a:r>
        </a:p>
      </dsp:txBody>
      <dsp:txXfrm>
        <a:off x="1960909" y="4245117"/>
        <a:ext cx="5279236" cy="1697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557FB-B533-A443-8485-69C7359F5B7D}">
      <dsp:nvSpPr>
        <dsp:cNvPr id="0" name=""/>
        <dsp:cNvSpPr/>
      </dsp:nvSpPr>
      <dsp:spPr>
        <a:xfrm>
          <a:off x="0" y="104629"/>
          <a:ext cx="4518068" cy="221129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Make a musical instrument using materials or objects from around your home or classroom. Try to choose recycled materials to create your instrument. Consider creating something with the people in your home/class. </a:t>
          </a:r>
        </a:p>
      </dsp:txBody>
      <dsp:txXfrm>
        <a:off x="107947" y="212576"/>
        <a:ext cx="4302174" cy="1995405"/>
      </dsp:txXfrm>
    </dsp:sp>
    <dsp:sp modelId="{0F687B90-D5B4-6F47-80FD-5E4607B4843B}">
      <dsp:nvSpPr>
        <dsp:cNvPr id="0" name=""/>
        <dsp:cNvSpPr/>
      </dsp:nvSpPr>
      <dsp:spPr>
        <a:xfrm>
          <a:off x="0" y="2376409"/>
          <a:ext cx="4518068" cy="2211299"/>
        </a:xfrm>
        <a:prstGeom prst="roundRect">
          <a:avLst/>
        </a:prstGeom>
        <a:gradFill rotWithShape="0">
          <a:gsLst>
            <a:gs pos="0">
              <a:schemeClr val="accent5">
                <a:hueOff val="-1480675"/>
                <a:satOff val="441"/>
                <a:lumOff val="-7058"/>
                <a:alphaOff val="0"/>
                <a:satMod val="103000"/>
                <a:lumMod val="102000"/>
                <a:tint val="94000"/>
              </a:schemeClr>
            </a:gs>
            <a:gs pos="50000">
              <a:schemeClr val="accent5">
                <a:hueOff val="-1480675"/>
                <a:satOff val="441"/>
                <a:lumOff val="-7058"/>
                <a:alphaOff val="0"/>
                <a:satMod val="110000"/>
                <a:lumMod val="100000"/>
                <a:shade val="100000"/>
              </a:schemeClr>
            </a:gs>
            <a:gs pos="100000">
              <a:schemeClr val="accent5">
                <a:hueOff val="-1480675"/>
                <a:satOff val="441"/>
                <a:lumOff val="-70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Create a composition using only the materials you have created and perhaps some furniture or other things in your house that have unique sounds. </a:t>
          </a:r>
        </a:p>
      </dsp:txBody>
      <dsp:txXfrm>
        <a:off x="107947" y="2484356"/>
        <a:ext cx="4302174" cy="199540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Friday, July 16, 2021</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29104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Friday, July 16, 2021</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387089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Friday, July 16, 2021</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827095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Friday, July 16, 2021</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95504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Friday, July 16, 2021</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53397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Friday, July 16, 2021</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02555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Friday, July 16, 2021</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91330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Friday, July 16, 2021</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168636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Friday, July 16, 2021</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965355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Friday, July 16, 2021</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67644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Friday, July 16, 2021</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718110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Friday, July 16, 2021</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329059424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1F8DC41A-627C-4FB5-B6B9-7FFA07D159C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90" r="-1" b="-1"/>
          <a:stretch/>
        </p:blipFill>
        <p:spPr>
          <a:xfrm>
            <a:off x="-175381" y="-28577"/>
            <a:ext cx="12395957" cy="6972301"/>
          </a:xfrm>
          <a:prstGeom prst="rect">
            <a:avLst/>
          </a:prstGeom>
        </p:spPr>
      </p:pic>
      <p:sp>
        <p:nvSpPr>
          <p:cNvPr id="11" name="Rectangle 10">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95A8A7-0B38-3640-BE6E-7BFC7AF6B54B}"/>
              </a:ext>
            </a:extLst>
          </p:cNvPr>
          <p:cNvSpPr>
            <a:spLocks noGrp="1"/>
          </p:cNvSpPr>
          <p:nvPr>
            <p:ph type="ctrTitle"/>
          </p:nvPr>
        </p:nvSpPr>
        <p:spPr>
          <a:xfrm>
            <a:off x="1619534" y="504966"/>
            <a:ext cx="8952932" cy="3043213"/>
          </a:xfrm>
        </p:spPr>
        <p:txBody>
          <a:bodyPr anchor="b">
            <a:normAutofit/>
          </a:bodyPr>
          <a:lstStyle/>
          <a:p>
            <a:br>
              <a:rPr lang="en-US" dirty="0">
                <a:solidFill>
                  <a:schemeClr val="bg1"/>
                </a:solidFill>
              </a:rPr>
            </a:br>
            <a:r>
              <a:rPr lang="en-US" dirty="0">
                <a:solidFill>
                  <a:schemeClr val="bg1"/>
                </a:solidFill>
              </a:rPr>
              <a:t>term 3</a:t>
            </a:r>
            <a:br>
              <a:rPr lang="en-US" dirty="0">
                <a:solidFill>
                  <a:schemeClr val="bg1"/>
                </a:solidFill>
              </a:rPr>
            </a:br>
            <a:r>
              <a:rPr lang="en-US" dirty="0">
                <a:solidFill>
                  <a:schemeClr val="bg1"/>
                </a:solidFill>
              </a:rPr>
              <a:t>week 1</a:t>
            </a:r>
          </a:p>
        </p:txBody>
      </p:sp>
      <p:sp>
        <p:nvSpPr>
          <p:cNvPr id="3" name="Subtitle 2">
            <a:extLst>
              <a:ext uri="{FF2B5EF4-FFF2-40B4-BE49-F238E27FC236}">
                <a16:creationId xmlns:a16="http://schemas.microsoft.com/office/drawing/2014/main" id="{D8E2E847-5709-844F-BFF8-B389E6C0745D}"/>
              </a:ext>
            </a:extLst>
          </p:cNvPr>
          <p:cNvSpPr>
            <a:spLocks noGrp="1"/>
          </p:cNvSpPr>
          <p:nvPr>
            <p:ph type="subTitle" idx="1"/>
          </p:nvPr>
        </p:nvSpPr>
        <p:spPr>
          <a:xfrm>
            <a:off x="3066369" y="3910457"/>
            <a:ext cx="5912455" cy="698364"/>
          </a:xfrm>
        </p:spPr>
        <p:txBody>
          <a:bodyPr anchor="t">
            <a:normAutofit/>
          </a:bodyPr>
          <a:lstStyle/>
          <a:p>
            <a:r>
              <a:rPr lang="en-US" sz="1800" dirty="0" err="1">
                <a:solidFill>
                  <a:schemeClr val="bg1"/>
                </a:solidFill>
              </a:rPr>
              <a:t>Mrs</a:t>
            </a:r>
            <a:r>
              <a:rPr lang="en-US" sz="1800" dirty="0">
                <a:solidFill>
                  <a:schemeClr val="bg1"/>
                </a:solidFill>
              </a:rPr>
              <a:t> Fleming</a:t>
            </a:r>
          </a:p>
        </p:txBody>
      </p:sp>
      <p:sp>
        <p:nvSpPr>
          <p:cNvPr id="5" name="TextBox 4">
            <a:extLst>
              <a:ext uri="{FF2B5EF4-FFF2-40B4-BE49-F238E27FC236}">
                <a16:creationId xmlns:a16="http://schemas.microsoft.com/office/drawing/2014/main" id="{71FE4C17-0153-934B-91F2-C6B890D6DBA7}"/>
              </a:ext>
            </a:extLst>
          </p:cNvPr>
          <p:cNvSpPr txBox="1"/>
          <p:nvPr/>
        </p:nvSpPr>
        <p:spPr>
          <a:xfrm>
            <a:off x="879230" y="4383791"/>
            <a:ext cx="2473570" cy="369332"/>
          </a:xfrm>
          <a:prstGeom prst="rect">
            <a:avLst/>
          </a:prstGeom>
          <a:noFill/>
        </p:spPr>
        <p:txBody>
          <a:bodyPr wrap="square" rtlCol="0">
            <a:spAutoFit/>
          </a:bodyPr>
          <a:lstStyle/>
          <a:p>
            <a:r>
              <a:rPr lang="en-US" dirty="0">
                <a:solidFill>
                  <a:schemeClr val="bg1"/>
                </a:solidFill>
              </a:rPr>
              <a:t>M I S S  M O R A T A</a:t>
            </a:r>
          </a:p>
        </p:txBody>
      </p:sp>
      <p:sp>
        <p:nvSpPr>
          <p:cNvPr id="6" name="TextBox 5">
            <a:extLst>
              <a:ext uri="{FF2B5EF4-FFF2-40B4-BE49-F238E27FC236}">
                <a16:creationId xmlns:a16="http://schemas.microsoft.com/office/drawing/2014/main" id="{19B92F26-21A7-5147-8697-E506574A6502}"/>
              </a:ext>
            </a:extLst>
          </p:cNvPr>
          <p:cNvSpPr txBox="1"/>
          <p:nvPr/>
        </p:nvSpPr>
        <p:spPr>
          <a:xfrm>
            <a:off x="8501063" y="4383791"/>
            <a:ext cx="3126391" cy="646331"/>
          </a:xfrm>
          <a:prstGeom prst="rect">
            <a:avLst/>
          </a:prstGeom>
          <a:noFill/>
        </p:spPr>
        <p:txBody>
          <a:bodyPr wrap="square" rtlCol="0">
            <a:spAutoFit/>
          </a:bodyPr>
          <a:lstStyle/>
          <a:p>
            <a:r>
              <a:rPr lang="en-US" dirty="0">
                <a:solidFill>
                  <a:schemeClr val="bg1"/>
                </a:solidFill>
              </a:rPr>
              <a:t>M I S S   H O L D S W O R T H</a:t>
            </a:r>
          </a:p>
          <a:p>
            <a:endParaRPr lang="en-US" dirty="0"/>
          </a:p>
        </p:txBody>
      </p:sp>
      <p:sp>
        <p:nvSpPr>
          <p:cNvPr id="7" name="TextBox 6">
            <a:extLst>
              <a:ext uri="{FF2B5EF4-FFF2-40B4-BE49-F238E27FC236}">
                <a16:creationId xmlns:a16="http://schemas.microsoft.com/office/drawing/2014/main" id="{2E2EB198-BE0C-7044-BCED-7DD454F022C3}"/>
              </a:ext>
            </a:extLst>
          </p:cNvPr>
          <p:cNvSpPr txBox="1"/>
          <p:nvPr/>
        </p:nvSpPr>
        <p:spPr>
          <a:xfrm>
            <a:off x="4792725" y="5072733"/>
            <a:ext cx="2227385" cy="646331"/>
          </a:xfrm>
          <a:prstGeom prst="rect">
            <a:avLst/>
          </a:prstGeom>
          <a:noFill/>
        </p:spPr>
        <p:txBody>
          <a:bodyPr wrap="square" rtlCol="0">
            <a:spAutoFit/>
          </a:bodyPr>
          <a:lstStyle/>
          <a:p>
            <a:r>
              <a:rPr lang="en-US" dirty="0">
                <a:solidFill>
                  <a:schemeClr val="bg1"/>
                </a:solidFill>
              </a:rPr>
              <a:t>M S   R O B I N S O N</a:t>
            </a:r>
          </a:p>
          <a:p>
            <a:endParaRPr lang="en-US" dirty="0"/>
          </a:p>
        </p:txBody>
      </p:sp>
      <p:sp>
        <p:nvSpPr>
          <p:cNvPr id="8" name="TextBox 7">
            <a:extLst>
              <a:ext uri="{FF2B5EF4-FFF2-40B4-BE49-F238E27FC236}">
                <a16:creationId xmlns:a16="http://schemas.microsoft.com/office/drawing/2014/main" id="{23780C42-C477-CB49-B7F3-ECF2ED704593}"/>
              </a:ext>
            </a:extLst>
          </p:cNvPr>
          <p:cNvSpPr txBox="1"/>
          <p:nvPr/>
        </p:nvSpPr>
        <p:spPr>
          <a:xfrm>
            <a:off x="1036392" y="5914209"/>
            <a:ext cx="2473570" cy="646331"/>
          </a:xfrm>
          <a:prstGeom prst="rect">
            <a:avLst/>
          </a:prstGeom>
          <a:noFill/>
        </p:spPr>
        <p:txBody>
          <a:bodyPr wrap="square" rtlCol="0">
            <a:spAutoFit/>
          </a:bodyPr>
          <a:lstStyle/>
          <a:p>
            <a:r>
              <a:rPr lang="en-US" dirty="0">
                <a:solidFill>
                  <a:schemeClr val="bg1"/>
                </a:solidFill>
              </a:rPr>
              <a:t>M R S    M A Z L O U M</a:t>
            </a:r>
          </a:p>
          <a:p>
            <a:endParaRPr lang="en-US" dirty="0"/>
          </a:p>
        </p:txBody>
      </p:sp>
      <p:sp>
        <p:nvSpPr>
          <p:cNvPr id="10" name="TextBox 9">
            <a:extLst>
              <a:ext uri="{FF2B5EF4-FFF2-40B4-BE49-F238E27FC236}">
                <a16:creationId xmlns:a16="http://schemas.microsoft.com/office/drawing/2014/main" id="{428C8980-C0BE-CF4B-8A0E-A0A7EABEDBAA}"/>
              </a:ext>
            </a:extLst>
          </p:cNvPr>
          <p:cNvSpPr txBox="1"/>
          <p:nvPr/>
        </p:nvSpPr>
        <p:spPr>
          <a:xfrm>
            <a:off x="9364900" y="5958068"/>
            <a:ext cx="2065100" cy="369332"/>
          </a:xfrm>
          <a:prstGeom prst="rect">
            <a:avLst/>
          </a:prstGeom>
          <a:noFill/>
        </p:spPr>
        <p:txBody>
          <a:bodyPr wrap="square" rtlCol="0">
            <a:spAutoFit/>
          </a:bodyPr>
          <a:lstStyle/>
          <a:p>
            <a:r>
              <a:rPr lang="en-US" dirty="0">
                <a:solidFill>
                  <a:schemeClr val="bg1"/>
                </a:solidFill>
              </a:rPr>
              <a:t>M I S S   U N A L</a:t>
            </a:r>
          </a:p>
        </p:txBody>
      </p:sp>
      <p:sp>
        <p:nvSpPr>
          <p:cNvPr id="12" name="TextBox 11">
            <a:extLst>
              <a:ext uri="{FF2B5EF4-FFF2-40B4-BE49-F238E27FC236}">
                <a16:creationId xmlns:a16="http://schemas.microsoft.com/office/drawing/2014/main" id="{F99FFD55-6992-F545-89F1-7E1F3222D432}"/>
              </a:ext>
            </a:extLst>
          </p:cNvPr>
          <p:cNvSpPr txBox="1"/>
          <p:nvPr/>
        </p:nvSpPr>
        <p:spPr>
          <a:xfrm>
            <a:off x="5064390" y="6320346"/>
            <a:ext cx="3436673" cy="369332"/>
          </a:xfrm>
          <a:prstGeom prst="rect">
            <a:avLst/>
          </a:prstGeom>
          <a:noFill/>
        </p:spPr>
        <p:txBody>
          <a:bodyPr wrap="square" rtlCol="0">
            <a:spAutoFit/>
          </a:bodyPr>
          <a:lstStyle/>
          <a:p>
            <a:r>
              <a:rPr lang="en-US" dirty="0">
                <a:solidFill>
                  <a:schemeClr val="bg1"/>
                </a:solidFill>
              </a:rPr>
              <a:t>M R S   E N R I G H T</a:t>
            </a:r>
          </a:p>
        </p:txBody>
      </p:sp>
    </p:spTree>
    <p:extLst>
      <p:ext uri="{BB962C8B-B14F-4D97-AF65-F5344CB8AC3E}">
        <p14:creationId xmlns:p14="http://schemas.microsoft.com/office/powerpoint/2010/main" val="829753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315596D0-7A93-45AB-A289-2A2B141E0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90F64BE-B6DF-4D20-9A3E-DAD003896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0"/>
            <a:ext cx="4038601" cy="6866462"/>
          </a:xfrm>
          <a:prstGeom prst="rect">
            <a:avLst/>
          </a:prstGeom>
          <a:gradFill>
            <a:gsLst>
              <a:gs pos="0">
                <a:schemeClr val="accent5"/>
              </a:gs>
              <a:gs pos="100000">
                <a:schemeClr val="accent4">
                  <a:alpha val="55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299ACA5-1949-4821-8FA4-95A78A209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5328" y="1633640"/>
            <a:ext cx="6866462" cy="3581401"/>
          </a:xfrm>
          <a:prstGeom prst="rect">
            <a:avLst/>
          </a:prstGeom>
          <a:gradFill>
            <a:gsLst>
              <a:gs pos="0">
                <a:schemeClr val="accent2"/>
              </a:gs>
              <a:gs pos="100000">
                <a:schemeClr val="accent5">
                  <a:alpha val="13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5559C2F-075A-49B7-8935-459124513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32044"/>
            <a:ext cx="4038600" cy="4634418"/>
          </a:xfrm>
          <a:prstGeom prst="rect">
            <a:avLst/>
          </a:prstGeom>
          <a:gradFill>
            <a:gsLst>
              <a:gs pos="0">
                <a:schemeClr val="accent5">
                  <a:alpha val="36000"/>
                </a:schemeClr>
              </a:gs>
              <a:gs pos="67000">
                <a:schemeClr val="accent5">
                  <a:alpha val="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a:solidFill>
                  <a:schemeClr val="bg1"/>
                </a:solidFill>
              </a:rPr>
              <a:t>Task 2</a:t>
            </a: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a:solidFill>
                  <a:schemeClr val="bg1"/>
                </a:solidFill>
              </a:rPr>
              <a:t>Fractions</a:t>
            </a:r>
          </a:p>
        </p:txBody>
      </p:sp>
      <p:pic>
        <p:nvPicPr>
          <p:cNvPr id="5" name="Picture 4">
            <a:extLst>
              <a:ext uri="{FF2B5EF4-FFF2-40B4-BE49-F238E27FC236}">
                <a16:creationId xmlns:a16="http://schemas.microsoft.com/office/drawing/2014/main" id="{59B5CBCA-74FF-6240-B0A3-481C89D3D09A}"/>
              </a:ext>
            </a:extLst>
          </p:cNvPr>
          <p:cNvPicPr>
            <a:picLocks noChangeAspect="1"/>
          </p:cNvPicPr>
          <p:nvPr/>
        </p:nvPicPr>
        <p:blipFill rotWithShape="1">
          <a:blip r:embed="rId2"/>
          <a:srcRect l="6701" t="4436" r="7851" b="3692"/>
          <a:stretch/>
        </p:blipFill>
        <p:spPr>
          <a:xfrm>
            <a:off x="4138351" y="942941"/>
            <a:ext cx="3915297" cy="5449396"/>
          </a:xfrm>
          <a:prstGeom prst="rect">
            <a:avLst/>
          </a:prstGeom>
        </p:spPr>
      </p:pic>
      <p:pic>
        <p:nvPicPr>
          <p:cNvPr id="4" name="Picture 3">
            <a:extLst>
              <a:ext uri="{FF2B5EF4-FFF2-40B4-BE49-F238E27FC236}">
                <a16:creationId xmlns:a16="http://schemas.microsoft.com/office/drawing/2014/main" id="{AED615C9-128C-3C4F-BC3E-0FAEFCFB5CBD}"/>
              </a:ext>
            </a:extLst>
          </p:cNvPr>
          <p:cNvPicPr>
            <a:picLocks noChangeAspect="1"/>
          </p:cNvPicPr>
          <p:nvPr/>
        </p:nvPicPr>
        <p:blipFill rotWithShape="1">
          <a:blip r:embed="rId3"/>
          <a:srcRect l="8786" t="7097" r="8440" b="3649"/>
          <a:stretch/>
        </p:blipFill>
        <p:spPr>
          <a:xfrm>
            <a:off x="8060548" y="962137"/>
            <a:ext cx="3915297" cy="5465100"/>
          </a:xfrm>
          <a:prstGeom prst="rect">
            <a:avLst/>
          </a:prstGeom>
        </p:spPr>
      </p:pic>
    </p:spTree>
    <p:extLst>
      <p:ext uri="{BB962C8B-B14F-4D97-AF65-F5344CB8AC3E}">
        <p14:creationId xmlns:p14="http://schemas.microsoft.com/office/powerpoint/2010/main" val="1892190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C53F8DC-E65E-42A4-ABA3-AB41274F3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CF58CD-AE93-C94E-B79D-1B05786CF46D}"/>
              </a:ext>
            </a:extLst>
          </p:cNvPr>
          <p:cNvSpPr>
            <a:spLocks noGrp="1"/>
          </p:cNvSpPr>
          <p:nvPr>
            <p:ph type="title"/>
          </p:nvPr>
        </p:nvSpPr>
        <p:spPr>
          <a:xfrm>
            <a:off x="5460420" y="457199"/>
            <a:ext cx="5730587" cy="1556725"/>
          </a:xfrm>
        </p:spPr>
        <p:txBody>
          <a:bodyPr anchor="b">
            <a:normAutofit/>
          </a:bodyPr>
          <a:lstStyle/>
          <a:p>
            <a:r>
              <a:rPr lang="en-US" dirty="0"/>
              <a:t>Task 3</a:t>
            </a:r>
          </a:p>
        </p:txBody>
      </p:sp>
      <p:pic>
        <p:nvPicPr>
          <p:cNvPr id="6146" name="Picture 2" descr="Girl kicking soccerball Animated Clipart | Animated clipart, Animated gift,  Animation">
            <a:extLst>
              <a:ext uri="{FF2B5EF4-FFF2-40B4-BE49-F238E27FC236}">
                <a16:creationId xmlns:a16="http://schemas.microsoft.com/office/drawing/2014/main" id="{57D1D734-9AF2-FB46-9677-D02FCA66421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91056" y="173736"/>
            <a:ext cx="3255264" cy="32552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nimated kick ball gif - Clip Art Library">
            <a:extLst>
              <a:ext uri="{FF2B5EF4-FFF2-40B4-BE49-F238E27FC236}">
                <a16:creationId xmlns:a16="http://schemas.microsoft.com/office/drawing/2014/main" id="{A2CECBF0-882F-9749-9031-7017C47AF67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1890" y="3023385"/>
            <a:ext cx="3590078" cy="338493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FAED5B5-2936-8747-8FDC-59945EBB0458}"/>
              </a:ext>
            </a:extLst>
          </p:cNvPr>
          <p:cNvSpPr>
            <a:spLocks noGrp="1"/>
          </p:cNvSpPr>
          <p:nvPr>
            <p:ph idx="1"/>
          </p:nvPr>
        </p:nvSpPr>
        <p:spPr>
          <a:xfrm>
            <a:off x="5460423" y="2561359"/>
            <a:ext cx="5730586" cy="3422581"/>
          </a:xfrm>
        </p:spPr>
        <p:txBody>
          <a:bodyPr>
            <a:normAutofit/>
          </a:bodyPr>
          <a:lstStyle/>
          <a:p>
            <a:pPr marL="0" indent="0">
              <a:buNone/>
            </a:pPr>
            <a:r>
              <a:rPr lang="en-US" dirty="0"/>
              <a:t>PDHPE</a:t>
            </a:r>
          </a:p>
          <a:p>
            <a:pPr marL="0" indent="0">
              <a:buNone/>
            </a:pPr>
            <a:r>
              <a:rPr lang="en-US" dirty="0"/>
              <a:t>Kick a ball back and forwards with a partner. Put out some cones or markers and see if you can run and kick the ball around the markers. If you have a small goal, you can practice kicking some goals. Kick a ball against a wall. </a:t>
            </a:r>
          </a:p>
        </p:txBody>
      </p:sp>
      <p:sp>
        <p:nvSpPr>
          <p:cNvPr id="75" name="Rectangle 74">
            <a:extLst>
              <a:ext uri="{FF2B5EF4-FFF2-40B4-BE49-F238E27FC236}">
                <a16:creationId xmlns:a16="http://schemas.microsoft.com/office/drawing/2014/main" id="{3808F57C-E98A-4053-BD3D-4D04986CB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41"/>
            <a:ext cx="12192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DD8121B-71ED-41BD-AA7C-9E5609999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8316"/>
            <a:ext cx="815339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4153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F10006E4-EE3F-4BA5-969B-9C1F4D2A5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29" r="-1" b="12033"/>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9A222C1E-3704-4832-9C78-831C204757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5779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0048CD0-C1E3-408B-9997-95A7318C4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10073" y="-29845"/>
            <a:ext cx="1594272" cy="12192001"/>
          </a:xfrm>
          <a:prstGeom prst="rect">
            <a:avLst/>
          </a:prstGeom>
          <a:gradFill>
            <a:gsLst>
              <a:gs pos="16000">
                <a:schemeClr val="accent4">
                  <a:alpha val="0"/>
                </a:schemeClr>
              </a:gs>
              <a:gs pos="99000">
                <a:schemeClr val="accent4">
                  <a:alpha val="3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85716001-E153-41C3-B516-3B3DDE461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5266479"/>
            <a:ext cx="7792839" cy="1594270"/>
          </a:xfrm>
          <a:prstGeom prst="rect">
            <a:avLst/>
          </a:prstGeom>
          <a:gradFill>
            <a:gsLst>
              <a:gs pos="22000">
                <a:schemeClr val="accent2">
                  <a:alpha val="0"/>
                </a:schemeClr>
              </a:gs>
              <a:gs pos="99000">
                <a:schemeClr val="accent2">
                  <a:alpha val="50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393386AA-0F9F-47DB-B637-A39C50733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4351124"/>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B9F5A1D1-F0AC-4E22-8131-2832810304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3" y="5267265"/>
            <a:ext cx="9729549" cy="113107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4927A198-E21B-4641-8111-C9A62EFF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0" y="5257800"/>
            <a:ext cx="7921319"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2155939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115300" y="598335"/>
            <a:ext cx="3619500" cy="666940"/>
          </a:xfrm>
        </p:spPr>
        <p:txBody>
          <a:bodyPr anchor="b">
            <a:normAutofit/>
          </a:bodyPr>
          <a:lstStyle/>
          <a:p>
            <a:r>
              <a:rPr lang="en-US" sz="4000" dirty="0"/>
              <a:t>KLA</a:t>
            </a:r>
            <a:r>
              <a:rPr lang="en-US" sz="2800" dirty="0"/>
              <a:t> </a:t>
            </a:r>
            <a:r>
              <a:rPr lang="en-US" sz="4000" dirty="0"/>
              <a:t>- CAPA</a:t>
            </a:r>
            <a:endParaRPr lang="en-US" sz="2800" dirty="0"/>
          </a:p>
        </p:txBody>
      </p:sp>
      <p:pic>
        <p:nvPicPr>
          <p:cNvPr id="9218" name="Picture 2" descr="SeÃ±or GIF - instrument - Greatest GIFs Of All Time - Pronounced GIF or JIF?  - Cheezburger">
            <a:extLst>
              <a:ext uri="{FF2B5EF4-FFF2-40B4-BE49-F238E27FC236}">
                <a16:creationId xmlns:a16="http://schemas.microsoft.com/office/drawing/2014/main" id="{6411F209-6B29-1C48-BA90-B0F81C3DA6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34" r="10432" b="-1"/>
          <a:stretch/>
        </p:blipFill>
        <p:spPr bwMode="auto">
          <a:xfrm>
            <a:off x="266122" y="599636"/>
            <a:ext cx="6931132" cy="5473237"/>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5733017B-5486-48BB-A6B9-89AFF5206678}"/>
              </a:ext>
            </a:extLst>
          </p:cNvPr>
          <p:cNvGraphicFramePr>
            <a:graphicFrameLocks noGrp="1"/>
          </p:cNvGraphicFramePr>
          <p:nvPr>
            <p:ph idx="1"/>
            <p:extLst>
              <p:ext uri="{D42A27DB-BD31-4B8C-83A1-F6EECF244321}">
                <p14:modId xmlns:p14="http://schemas.microsoft.com/office/powerpoint/2010/main" val="3541183264"/>
              </p:ext>
            </p:extLst>
          </p:nvPr>
        </p:nvGraphicFramePr>
        <p:xfrm>
          <a:off x="7549542" y="1325671"/>
          <a:ext cx="4518068" cy="4692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563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New 2017 ] Green and Blue Screen Balloons Flying in the Sky - Free Footage  | Flying balloon, Balloons, Blue screen">
            <a:extLst>
              <a:ext uri="{FF2B5EF4-FFF2-40B4-BE49-F238E27FC236}">
                <a16:creationId xmlns:a16="http://schemas.microsoft.com/office/drawing/2014/main" id="{065506FE-06B4-E640-AD15-BFC04DF246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471"/>
          <a:stretch/>
        </p:blipFill>
        <p:spPr bwMode="auto">
          <a:xfrm>
            <a:off x="0" y="0"/>
            <a:ext cx="12713376" cy="64739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06250C-279C-144E-947A-92FDE153CAAA}"/>
              </a:ext>
            </a:extLst>
          </p:cNvPr>
          <p:cNvSpPr>
            <a:spLocks noGrp="1"/>
          </p:cNvSpPr>
          <p:nvPr>
            <p:ph type="title"/>
          </p:nvPr>
        </p:nvSpPr>
        <p:spPr>
          <a:xfrm>
            <a:off x="4328160" y="859631"/>
            <a:ext cx="10241280" cy="893445"/>
          </a:xfrm>
        </p:spPr>
        <p:txBody>
          <a:bodyPr>
            <a:normAutofit fontScale="90000"/>
          </a:bodyPr>
          <a:lstStyle/>
          <a:p>
            <a:r>
              <a:rPr lang="en-US" sz="6000" dirty="0"/>
              <a:t>FREE PLAY</a:t>
            </a:r>
          </a:p>
        </p:txBody>
      </p:sp>
      <p:sp>
        <p:nvSpPr>
          <p:cNvPr id="3" name="Content Placeholder 2">
            <a:extLst>
              <a:ext uri="{FF2B5EF4-FFF2-40B4-BE49-F238E27FC236}">
                <a16:creationId xmlns:a16="http://schemas.microsoft.com/office/drawing/2014/main" id="{921D8FC0-4FA8-744C-ADF4-951FA1EA1634}"/>
              </a:ext>
            </a:extLst>
          </p:cNvPr>
          <p:cNvSpPr>
            <a:spLocks noGrp="1"/>
          </p:cNvSpPr>
          <p:nvPr>
            <p:ph idx="1"/>
          </p:nvPr>
        </p:nvSpPr>
        <p:spPr>
          <a:xfrm>
            <a:off x="2753952" y="1753076"/>
            <a:ext cx="7534656" cy="3959352"/>
          </a:xfrm>
        </p:spPr>
        <p:txBody>
          <a:bodyPr>
            <a:normAutofit/>
          </a:bodyPr>
          <a:lstStyle/>
          <a:p>
            <a:pPr marL="0" indent="0">
              <a:buNone/>
            </a:pPr>
            <a:r>
              <a:rPr lang="en-US" sz="2800" dirty="0"/>
              <a:t>Build or construct an object or building using blocks</a:t>
            </a:r>
          </a:p>
        </p:txBody>
      </p:sp>
    </p:spTree>
    <p:extLst>
      <p:ext uri="{BB962C8B-B14F-4D97-AF65-F5344CB8AC3E}">
        <p14:creationId xmlns:p14="http://schemas.microsoft.com/office/powerpoint/2010/main" val="2825447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3F794D0-2982-490E-88DA-93D489750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a:srcRect t="15246" b="167"/>
          <a:stretch/>
        </p:blipFill>
        <p:spPr>
          <a:xfrm>
            <a:off x="-2" y="10"/>
            <a:ext cx="12192002" cy="6857990"/>
          </a:xfrm>
          <a:prstGeom prst="rect">
            <a:avLst/>
          </a:prstGeom>
        </p:spPr>
      </p:pic>
      <p:sp>
        <p:nvSpPr>
          <p:cNvPr id="15" name="Rectangle 14">
            <a:extLst>
              <a:ext uri="{FF2B5EF4-FFF2-40B4-BE49-F238E27FC236}">
                <a16:creationId xmlns:a16="http://schemas.microsoft.com/office/drawing/2014/main" id="{AFD24A3D-F07A-44A9-BE55-5576292E1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071729"/>
            <a:ext cx="12192003" cy="1786490"/>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4441C9-FD2D-4031-B5C5-67478196C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5071729"/>
            <a:ext cx="8153401" cy="1786269"/>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D9D3989-3E00-4727-914E-959DFE8FA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6701" y="5071730"/>
            <a:ext cx="8115300" cy="1334505"/>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C538E4E5-4047-480A-BB9B-9AB54E86D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3120189" y="3385221"/>
            <a:ext cx="2497963" cy="4087997"/>
          </a:xfrm>
          <a:custGeom>
            <a:avLst/>
            <a:gdLst>
              <a:gd name="connsiteX0" fmla="*/ 2671045 w 2671045"/>
              <a:gd name="connsiteY0" fmla="*/ 8492 h 4371251"/>
              <a:gd name="connsiteX1" fmla="*/ 840176 w 2671045"/>
              <a:gd name="connsiteY1" fmla="*/ 4371251 h 4371251"/>
              <a:gd name="connsiteX2" fmla="*/ 650202 w 2671045"/>
              <a:gd name="connsiteY2" fmla="*/ 4185755 h 4371251"/>
              <a:gd name="connsiteX3" fmla="*/ 0 w 2671045"/>
              <a:gd name="connsiteY3" fmla="*/ 2502877 h 4371251"/>
              <a:gd name="connsiteX4" fmla="*/ 2502877 w 2671045"/>
              <a:gd name="connsiteY4" fmla="*/ 0 h 437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045" h="4371251">
                <a:moveTo>
                  <a:pt x="2671045" y="8492"/>
                </a:moveTo>
                <a:lnTo>
                  <a:pt x="840176" y="4371251"/>
                </a:lnTo>
                <a:lnTo>
                  <a:pt x="650202" y="4185755"/>
                </a:lnTo>
                <a:cubicBezTo>
                  <a:pt x="246220" y="3741276"/>
                  <a:pt x="0" y="3150831"/>
                  <a:pt x="0" y="2502877"/>
                </a:cubicBezTo>
                <a:cubicBezTo>
                  <a:pt x="0" y="1120576"/>
                  <a:pt x="1120576" y="0"/>
                  <a:pt x="2502877" y="0"/>
                </a:cubicBezTo>
                <a:close/>
              </a:path>
            </a:pathLst>
          </a:custGeom>
          <a:gradFill>
            <a:gsLst>
              <a:gs pos="0">
                <a:schemeClr val="accent6">
                  <a:alpha val="0"/>
                </a:schemeClr>
              </a:gs>
              <a:gs pos="100000">
                <a:schemeClr val="accent6">
                  <a:lumMod val="60000"/>
                  <a:lumOff val="40000"/>
                  <a:alpha val="2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HAPPY WEEKEND!</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a:solidFill>
                  <a:schemeClr val="bg1"/>
                </a:solidFill>
              </a:rPr>
              <a:t>ENJOY your well-deserved weekend break everyone! </a:t>
            </a:r>
          </a:p>
        </p:txBody>
      </p:sp>
    </p:spTree>
    <p:extLst>
      <p:ext uri="{BB962C8B-B14F-4D97-AF65-F5344CB8AC3E}">
        <p14:creationId xmlns:p14="http://schemas.microsoft.com/office/powerpoint/2010/main" val="94096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FRIDAY 16TH JULY 2021 – WEEK 2</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3426502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dirty="0"/>
              <a:t>Task 1 – Play fly swat with your sight words.</a:t>
            </a:r>
            <a:br>
              <a:rPr lang="en-US" b="1" dirty="0"/>
            </a:br>
            <a:r>
              <a:rPr lang="en-US" dirty="0"/>
              <a:t>Task 2 – Reading (non-fiction)</a:t>
            </a:r>
            <a:br>
              <a:rPr lang="en-US" b="1" dirty="0"/>
            </a:br>
            <a:r>
              <a:rPr lang="en-US" dirty="0">
                <a:solidFill>
                  <a:schemeClr val="accent1">
                    <a:lumMod val="75000"/>
                  </a:schemeClr>
                </a:solidFill>
              </a:rPr>
              <a:t>Crunch n’ sip</a:t>
            </a:r>
            <a:br>
              <a:rPr lang="en-US" dirty="0"/>
            </a:br>
            <a:r>
              <a:rPr lang="en-US" dirty="0"/>
              <a:t>Writing </a:t>
            </a:r>
          </a:p>
          <a:p>
            <a:pPr marL="0" indent="0" algn="ctr">
              <a:buNone/>
            </a:pPr>
            <a:r>
              <a:rPr lang="en-US" b="1" dirty="0"/>
              <a:t>Middle </a:t>
            </a:r>
            <a:br>
              <a:rPr lang="en-US" b="1" dirty="0"/>
            </a:br>
            <a:r>
              <a:rPr lang="en-US" dirty="0" err="1"/>
              <a:t>Maths</a:t>
            </a:r>
            <a:r>
              <a:rPr lang="en-US" dirty="0"/>
              <a:t> – Pattern hunt, Fractions</a:t>
            </a:r>
            <a:br>
              <a:rPr lang="en-US" dirty="0"/>
            </a:br>
            <a:r>
              <a:rPr lang="en-US" dirty="0"/>
              <a:t>PDHPE - Ball kicking</a:t>
            </a:r>
          </a:p>
          <a:p>
            <a:pPr marL="0" indent="0" algn="ctr">
              <a:buNone/>
            </a:pPr>
            <a:r>
              <a:rPr lang="en-US" b="1" dirty="0"/>
              <a:t>Final</a:t>
            </a:r>
            <a:br>
              <a:rPr lang="en-US" b="1" dirty="0"/>
            </a:br>
            <a:r>
              <a:rPr lang="en-US" dirty="0"/>
              <a:t>CAPA</a:t>
            </a:r>
            <a:br>
              <a:rPr lang="en-US" dirty="0"/>
            </a:br>
            <a:r>
              <a:rPr lang="en-US" dirty="0"/>
              <a:t>Free Play</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669932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2098595" y="920941"/>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2098595" y="2298257"/>
            <a:ext cx="9514285" cy="3916235"/>
          </a:xfrm>
        </p:spPr>
        <p:txBody>
          <a:bodyPr/>
          <a:lstStyle/>
          <a:p>
            <a:pPr marL="0" indent="0">
              <a:lnSpc>
                <a:spcPct val="200000"/>
              </a:lnSpc>
              <a:buNone/>
            </a:pPr>
            <a:r>
              <a:rPr lang="en-US" dirty="0"/>
              <a:t>Play fly swat with your sight words. An adult says a word, you find the word and splat it with your hand. Time how long it takes to write out five spelling words. Try again. See if you can beat your first time.</a:t>
            </a:r>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a:stretch>
            <a:fillRect/>
          </a:stretch>
        </p:blipFill>
        <p:spPr>
          <a:xfrm>
            <a:off x="109538" y="114300"/>
            <a:ext cx="1485900" cy="1574800"/>
          </a:xfrm>
          <a:prstGeom prst="rect">
            <a:avLst/>
          </a:prstGeom>
        </p:spPr>
      </p:pic>
      <p:pic>
        <p:nvPicPr>
          <p:cNvPr id="1026" name="Picture 2" descr="Fly [GIF] | Motion design animation, Fly gif, Character design animation">
            <a:extLst>
              <a:ext uri="{FF2B5EF4-FFF2-40B4-BE49-F238E27FC236}">
                <a16:creationId xmlns:a16="http://schemas.microsoft.com/office/drawing/2014/main" id="{7EEEB6CD-5DBD-3846-A90C-2B791CB85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6326" y="3778473"/>
            <a:ext cx="3248025" cy="24360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y Swatter GIFs | Tenor">
            <a:extLst>
              <a:ext uri="{FF2B5EF4-FFF2-40B4-BE49-F238E27FC236}">
                <a16:creationId xmlns:a16="http://schemas.microsoft.com/office/drawing/2014/main" id="{5BD2FD23-4946-8142-B3D7-F74806EE7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457130"/>
            <a:ext cx="1900238" cy="1900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172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371600" y="2112263"/>
            <a:ext cx="8072438" cy="3987119"/>
          </a:xfrm>
        </p:spPr>
        <p:txBody>
          <a:bodyPr>
            <a:normAutofit/>
          </a:bodyPr>
          <a:lstStyle/>
          <a:p>
            <a:pPr marL="0" indent="0">
              <a:lnSpc>
                <a:spcPct val="200000"/>
              </a:lnSpc>
              <a:buNone/>
            </a:pPr>
            <a:r>
              <a:rPr lang="en-US" dirty="0"/>
              <a:t>Choose a non-fictional book to read aloud with a parent/</a:t>
            </a:r>
            <a:r>
              <a:rPr lang="en-US" dirty="0" err="1"/>
              <a:t>carer</a:t>
            </a:r>
            <a:r>
              <a:rPr lang="en-US" dirty="0"/>
              <a:t>. </a:t>
            </a:r>
            <a:br>
              <a:rPr lang="en-US" dirty="0"/>
            </a:br>
            <a:r>
              <a:rPr lang="en-US" dirty="0"/>
              <a:t>Read it aloud together. </a:t>
            </a:r>
            <a:br>
              <a:rPr lang="en-US" dirty="0"/>
            </a:br>
            <a:r>
              <a:rPr lang="en-US" dirty="0">
                <a:solidFill>
                  <a:srgbClr val="0070C0"/>
                </a:solidFill>
              </a:rPr>
              <a:t>How does the title describe the content of the book? </a:t>
            </a:r>
            <a:br>
              <a:rPr lang="en-US" dirty="0"/>
            </a:br>
            <a:r>
              <a:rPr lang="en-US" dirty="0">
                <a:solidFill>
                  <a:srgbClr val="0070C0"/>
                </a:solidFill>
              </a:rPr>
              <a:t>Was the title a good one for this book? </a:t>
            </a:r>
            <a:br>
              <a:rPr lang="en-US" dirty="0">
                <a:solidFill>
                  <a:srgbClr val="0070C0"/>
                </a:solidFill>
              </a:rPr>
            </a:br>
            <a:r>
              <a:rPr lang="en-US" dirty="0">
                <a:solidFill>
                  <a:srgbClr val="0070C0"/>
                </a:solidFill>
              </a:rPr>
              <a:t>Why or why not?</a:t>
            </a:r>
          </a:p>
        </p:txBody>
      </p:sp>
      <p:pic>
        <p:nvPicPr>
          <p:cNvPr id="2052" name="Picture 4" descr="Reading GIFs - Get the best GIF on GIPHY">
            <a:extLst>
              <a:ext uri="{FF2B5EF4-FFF2-40B4-BE49-F238E27FC236}">
                <a16:creationId xmlns:a16="http://schemas.microsoft.com/office/drawing/2014/main" id="{E2AC1ABF-A64B-8545-9D07-F4ADBCB68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1553" y="3034200"/>
            <a:ext cx="4125607" cy="30177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3"/>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790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6135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DAE16DC-24DF-4957-88AE-404BBE4E6D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BE9CC48-8F55-4830-A549-78BEE8EF8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9136"/>
            <a:ext cx="6096000" cy="6867136"/>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4343ECA-CAAC-4723-88DF-CAFF1E366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17416"/>
            <a:ext cx="5638800" cy="6840584"/>
          </a:xfrm>
          <a:prstGeom prst="rect">
            <a:avLst/>
          </a:prstGeom>
          <a:gradFill>
            <a:gsLst>
              <a:gs pos="24000">
                <a:schemeClr val="accent5">
                  <a:lumMod val="60000"/>
                  <a:lumOff val="40000"/>
                  <a:alpha val="0"/>
                </a:schemeClr>
              </a:gs>
              <a:gs pos="99000">
                <a:schemeClr val="accent2">
                  <a:alpha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238DAD46-AF62-4150-B04A-2C43CC32F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3202" y="154064"/>
            <a:ext cx="6422401" cy="6096002"/>
          </a:xfrm>
          <a:prstGeom prst="rect">
            <a:avLst/>
          </a:prstGeom>
          <a:gradFill>
            <a:gsLst>
              <a:gs pos="2000">
                <a:schemeClr val="accent5">
                  <a:alpha val="28000"/>
                </a:schemeClr>
              </a:gs>
              <a:gs pos="78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07938667-559E-4312-AE99-7A213F453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907757">
            <a:off x="-619013" y="1524958"/>
            <a:ext cx="4648282" cy="4433301"/>
          </a:xfrm>
          <a:custGeom>
            <a:avLst/>
            <a:gdLst>
              <a:gd name="connsiteX0" fmla="*/ 4465639 w 4648282"/>
              <a:gd name="connsiteY0" fmla="*/ 3013821 h 4433301"/>
              <a:gd name="connsiteX1" fmla="*/ 2324141 w 4648282"/>
              <a:gd name="connsiteY1" fmla="*/ 4433301 h 4433301"/>
              <a:gd name="connsiteX2" fmla="*/ 0 w 4648282"/>
              <a:gd name="connsiteY2" fmla="*/ 2109160 h 4433301"/>
              <a:gd name="connsiteX3" fmla="*/ 1216317 w 4648282"/>
              <a:gd name="connsiteY3" fmla="*/ 65530 h 4433301"/>
              <a:gd name="connsiteX4" fmla="*/ 1352350 w 4648282"/>
              <a:gd name="connsiteY4" fmla="*/ 0 h 4433301"/>
              <a:gd name="connsiteX5" fmla="*/ 4475994 w 4648282"/>
              <a:gd name="connsiteY5" fmla="*/ 1232791 h 4433301"/>
              <a:gd name="connsiteX6" fmla="*/ 4543793 w 4648282"/>
              <a:gd name="connsiteY6" fmla="*/ 1418031 h 4433301"/>
              <a:gd name="connsiteX7" fmla="*/ 4648282 w 4648282"/>
              <a:gd name="connsiteY7" fmla="*/ 2109160 h 4433301"/>
              <a:gd name="connsiteX8" fmla="*/ 4465639 w 4648282"/>
              <a:gd name="connsiteY8" fmla="*/ 3013821 h 4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282" h="4433301">
                <a:moveTo>
                  <a:pt x="4465639" y="3013821"/>
                </a:moveTo>
                <a:cubicBezTo>
                  <a:pt x="4112816" y="3847990"/>
                  <a:pt x="3286832" y="4433301"/>
                  <a:pt x="2324141" y="4433301"/>
                </a:cubicBezTo>
                <a:cubicBezTo>
                  <a:pt x="1040553" y="4433301"/>
                  <a:pt x="0" y="3392748"/>
                  <a:pt x="0" y="2109160"/>
                </a:cubicBezTo>
                <a:cubicBezTo>
                  <a:pt x="0" y="1226693"/>
                  <a:pt x="491824" y="459098"/>
                  <a:pt x="1216317" y="65530"/>
                </a:cubicBezTo>
                <a:lnTo>
                  <a:pt x="1352350" y="0"/>
                </a:lnTo>
                <a:lnTo>
                  <a:pt x="4475994" y="1232791"/>
                </a:lnTo>
                <a:lnTo>
                  <a:pt x="4543793" y="1418031"/>
                </a:lnTo>
                <a:cubicBezTo>
                  <a:pt x="4611700" y="1636359"/>
                  <a:pt x="4648282" y="1868487"/>
                  <a:pt x="4648282" y="2109160"/>
                </a:cubicBezTo>
                <a:cubicBezTo>
                  <a:pt x="4648282" y="2430057"/>
                  <a:pt x="4583247" y="2735764"/>
                  <a:pt x="4465639" y="3013821"/>
                </a:cubicBezTo>
                <a:close/>
              </a:path>
            </a:pathLst>
          </a:custGeom>
          <a:gradFill>
            <a:gsLst>
              <a:gs pos="31000">
                <a:schemeClr val="accent6">
                  <a:alpha val="10000"/>
                </a:schemeClr>
              </a:gs>
              <a:gs pos="85000">
                <a:schemeClr val="accent6">
                  <a:lumMod val="60000"/>
                  <a:lumOff val="40000"/>
                  <a:alpha val="21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Rectangle 82">
            <a:extLst>
              <a:ext uri="{FF2B5EF4-FFF2-40B4-BE49-F238E27FC236}">
                <a16:creationId xmlns:a16="http://schemas.microsoft.com/office/drawing/2014/main" id="{6F551441-973C-4D62-A067-55315F774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670" y="1253114"/>
            <a:ext cx="6840582" cy="4316082"/>
          </a:xfrm>
          <a:prstGeom prst="rect">
            <a:avLst/>
          </a:prstGeom>
          <a:gradFill>
            <a:gsLst>
              <a:gs pos="44000">
                <a:schemeClr val="tx2">
                  <a:lumMod val="75000"/>
                  <a:lumOff val="25000"/>
                  <a:alpha val="11000"/>
                </a:schemeClr>
              </a:gs>
              <a:gs pos="99000">
                <a:schemeClr val="accent2">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456206" y="1397598"/>
            <a:ext cx="3319895" cy="1694972"/>
          </a:xfrm>
        </p:spPr>
        <p:txBody>
          <a:bodyPr anchor="ctr">
            <a:normAutofit/>
          </a:bodyPr>
          <a:lstStyle/>
          <a:p>
            <a:r>
              <a:rPr lang="en-US" sz="3200" dirty="0">
                <a:solidFill>
                  <a:schemeClr val="bg1"/>
                </a:solidFill>
              </a:rPr>
              <a:t>Task 4</a:t>
            </a:r>
          </a:p>
        </p:txBody>
      </p:sp>
      <p:pic>
        <p:nvPicPr>
          <p:cNvPr id="6" name="Picture 5">
            <a:extLst>
              <a:ext uri="{FF2B5EF4-FFF2-40B4-BE49-F238E27FC236}">
                <a16:creationId xmlns:a16="http://schemas.microsoft.com/office/drawing/2014/main" id="{D3B293EF-DA20-DE4C-AE57-D63D620A63F4}"/>
              </a:ext>
            </a:extLst>
          </p:cNvPr>
          <p:cNvPicPr>
            <a:picLocks noChangeAspect="1"/>
          </p:cNvPicPr>
          <p:nvPr/>
        </p:nvPicPr>
        <p:blipFill>
          <a:blip r:embed="rId2"/>
          <a:stretch>
            <a:fillRect/>
          </a:stretch>
        </p:blipFill>
        <p:spPr>
          <a:xfrm>
            <a:off x="6090238" y="1158459"/>
            <a:ext cx="3745707" cy="4848814"/>
          </a:xfrm>
          <a:prstGeom prst="rect">
            <a:avLst/>
          </a:prstGeom>
        </p:spPr>
      </p:pic>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54892" y="2226965"/>
            <a:ext cx="2742764" cy="251648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355979" y="1690338"/>
            <a:ext cx="4710607" cy="4741390"/>
          </a:xfrm>
        </p:spPr>
        <p:txBody>
          <a:bodyPr anchor="ctr">
            <a:normAutofit/>
          </a:bodyPr>
          <a:lstStyle/>
          <a:p>
            <a:pPr marL="0" indent="0">
              <a:lnSpc>
                <a:spcPct val="200000"/>
              </a:lnSpc>
              <a:buNone/>
            </a:pPr>
            <a:r>
              <a:rPr lang="en-US" sz="2000" dirty="0"/>
              <a:t>Write a list of food you would like to eat for dinner. Think of the main dish and dessert. Write a description of a person or animal in your home using adjectives (describing words). </a:t>
            </a:r>
          </a:p>
          <a:p>
            <a:endParaRPr lang="en-US" sz="1600" dirty="0"/>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4"/>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2891377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9" y="5553718"/>
            <a:ext cx="7203004" cy="1054645"/>
          </a:xfrm>
        </p:spPr>
        <p:txBody>
          <a:bodyPr vert="horz" lIns="0" tIns="0" rIns="0" bIns="0" rtlCol="0" anchor="ctr">
            <a:normAutofit/>
          </a:bodyPr>
          <a:lstStyle/>
          <a:p>
            <a:r>
              <a:rPr lang="en-US" sz="3200" spc="75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821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0BF4A1-714C-419E-A19F-578DE93BE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91A9BD-D57F-4941-931F-40597AB3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4DB264-9467-4730-B9E9-C9A97DD66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B097F88-2120-47B4-B891-5B28F66BB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BF9338F5-05AB-4DC5-BD1C-1A9F26C38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extLst>
              <p:ext uri="{D42A27DB-BD31-4B8C-83A1-F6EECF244321}">
                <p14:modId xmlns:p14="http://schemas.microsoft.com/office/powerpoint/2010/main" val="2128652787"/>
              </p:ext>
            </p:extLst>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6741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theme/theme1.xml><?xml version="1.0" encoding="utf-8"?>
<a:theme xmlns:a="http://schemas.openxmlformats.org/drawingml/2006/main" name="GradientRiseVTI">
  <a:themeElements>
    <a:clrScheme name="AnalogousFromDarkSeedLeftStep">
      <a:dk1>
        <a:srgbClr val="000000"/>
      </a:dk1>
      <a:lt1>
        <a:srgbClr val="FFFFFF"/>
      </a:lt1>
      <a:dk2>
        <a:srgbClr val="34261E"/>
      </a:dk2>
      <a:lt2>
        <a:srgbClr val="E6E2E8"/>
      </a:lt2>
      <a:accent1>
        <a:srgbClr val="6DB243"/>
      </a:accent1>
      <a:accent2>
        <a:srgbClr val="94AB36"/>
      </a:accent2>
      <a:accent3>
        <a:srgbClr val="B89F45"/>
      </a:accent3>
      <a:accent4>
        <a:srgbClr val="B46638"/>
      </a:accent4>
      <a:accent5>
        <a:srgbClr val="C64A51"/>
      </a:accent5>
      <a:accent6>
        <a:srgbClr val="B43872"/>
      </a:accent6>
      <a:hlink>
        <a:srgbClr val="BF4E3F"/>
      </a:hlink>
      <a:folHlink>
        <a:srgbClr val="7F7F7F"/>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otalTime>439</TotalTime>
  <Words>513</Words>
  <Application>Microsoft Macintosh PowerPoint</Application>
  <PresentationFormat>Widescreen</PresentationFormat>
  <Paragraphs>41</Paragraphs>
  <Slides>15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Gill Sans Ultra Bold</vt:lpstr>
      <vt:lpstr>MARKER FELT THIN</vt:lpstr>
      <vt:lpstr>MARKER FELT THIN</vt:lpstr>
      <vt:lpstr>Tw Cen MT</vt:lpstr>
      <vt:lpstr>GradientRiseVTI</vt:lpstr>
      <vt:lpstr> term 3 week 1</vt:lpstr>
      <vt:lpstr>Good morning</vt:lpstr>
      <vt:lpstr>WHATS ON TODAY?</vt:lpstr>
      <vt:lpstr>Task 1</vt:lpstr>
      <vt:lpstr>Task 2</vt:lpstr>
      <vt:lpstr>Crunch n’ sip</vt:lpstr>
      <vt:lpstr>Task 4</vt:lpstr>
      <vt:lpstr>Recess break (30 minutes)</vt:lpstr>
      <vt:lpstr>Mathematics</vt:lpstr>
      <vt:lpstr>Task 2</vt:lpstr>
      <vt:lpstr>Task 3</vt:lpstr>
      <vt:lpstr>Lunch break (40 minutes)</vt:lpstr>
      <vt:lpstr>KLA - CAPA</vt:lpstr>
      <vt:lpstr>FREE PLAY</vt:lpstr>
      <vt:lpstr>HAPPY WEEKEND!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 1 term 3 week 2</dc:title>
  <dc:creator>Zuhal Unal</dc:creator>
  <cp:lastModifiedBy>Craig Hughes</cp:lastModifiedBy>
  <cp:revision>17</cp:revision>
  <dcterms:created xsi:type="dcterms:W3CDTF">2021-07-14T22:49:25Z</dcterms:created>
  <dcterms:modified xsi:type="dcterms:W3CDTF">2021-07-15T23:13:07Z</dcterms:modified>
</cp:coreProperties>
</file>