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5"/>
  </p:notesMasterIdLst>
  <p:handoutMasterIdLst>
    <p:handoutMasterId r:id="rId16"/>
  </p:handoutMasterIdLst>
  <p:sldIdLst>
    <p:sldId id="267" r:id="rId5"/>
    <p:sldId id="310" r:id="rId6"/>
    <p:sldId id="303" r:id="rId7"/>
    <p:sldId id="305" r:id="rId8"/>
    <p:sldId id="302" r:id="rId9"/>
    <p:sldId id="301" r:id="rId10"/>
    <p:sldId id="300" r:id="rId11"/>
    <p:sldId id="298" r:id="rId12"/>
    <p:sldId id="297" r:id="rId13"/>
    <p:sldId id="296" r:id="rId14"/>
  </p:sldIdLst>
  <p:sldSz cx="9144000" cy="6858000" type="screen4x3"/>
  <p:notesSz cx="9144000" cy="6858000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267"/>
            <p14:sldId id="310"/>
            <p14:sldId id="303"/>
            <p14:sldId id="305"/>
            <p14:sldId id="302"/>
            <p14:sldId id="301"/>
            <p14:sldId id="300"/>
            <p14:sldId id="298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2859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975" userDrawn="1">
          <p15:clr>
            <a:srgbClr val="A4A3A4"/>
          </p15:clr>
        </p15:guide>
        <p15:guide id="9" pos="2555" userDrawn="1">
          <p15:clr>
            <a:srgbClr val="A4A3A4"/>
          </p15:clr>
        </p15:guide>
        <p15:guide id="10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A5046-6F7C-B9C9-52CE-48BD8A74084B}" v="17" dt="2021-04-21T08:58:21.044"/>
    <p1510:client id="{B6C95030-AA4E-42B3-959D-82DD6A41BB02}" v="57" dt="2021-04-22T10:53:02.389"/>
    <p1510:client id="{C50FC929-C42D-4EE0-BFD4-53E4647BF7B4}" v="91" dt="2021-04-22T11:01:37.760"/>
    <p1510:client id="{C91A91B6-C556-4265-A4B7-556F7A794340}" v="62" dt="2021-04-25T06:20:12.45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9" autoAdjust="0"/>
    <p:restoredTop sz="77804" autoAdjust="0"/>
  </p:normalViewPr>
  <p:slideViewPr>
    <p:cSldViewPr snapToGrid="0" showGuides="1">
      <p:cViewPr varScale="1">
        <p:scale>
          <a:sx n="83" d="100"/>
          <a:sy n="83" d="100"/>
        </p:scale>
        <p:origin x="2528" y="200"/>
      </p:cViewPr>
      <p:guideLst>
        <p:guide orient="horz" pos="1842"/>
        <p:guide orient="horz" pos="3280"/>
        <p:guide orient="horz" pos="2228"/>
        <p:guide orient="horz" pos="2614"/>
        <p:guide pos="2859"/>
        <p:guide orient="horz" pos="1570"/>
        <p:guide orient="horz" pos="1616"/>
        <p:guide pos="975"/>
        <p:guide pos="2555"/>
        <p:guide pos="17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pPr>
            <a:r>
              <a:rPr lang="en-AU" b="0" dirty="0">
                <a:latin typeface="+mn-lt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34933504"/>
        <c:axId val="185594944"/>
      </c:barChart>
      <c:catAx>
        <c:axId val="134933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5594944"/>
        <c:crosses val="autoZero"/>
        <c:auto val="1"/>
        <c:lblAlgn val="ctr"/>
        <c:lblOffset val="100"/>
        <c:noMultiLvlLbl val="0"/>
      </c:catAx>
      <c:valAx>
        <c:axId val="1855949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493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kern="1200" spc="0" baseline="0" dirty="0">
                <a:solidFill>
                  <a:srgbClr val="19233E"/>
                </a:solidFill>
                <a:effectLst/>
                <a:latin typeface="+mn-lt"/>
              </a:rPr>
              <a:t>Chart Title</a:t>
            </a:r>
            <a:endParaRPr lang="en-AU" sz="1600" b="0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 dirty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17/7/21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facilitators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 to presenting, go through PowerPoint presentation and make all necessary changes.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178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this slide for primary students only.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video goes for 17 minutes and involves student getting active.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can do this in a small space near their desks or in a hall.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61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facilitators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wording to suit the needs of your school and students. 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809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facilitators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table according to your Challenge dates.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383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facilitators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will be used if you are using the K-2 Log Books. 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wording to suit the needs of your school and students. 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996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facilitators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will be used if you are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the K-2 Log Books. 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wording to suit the needs of your school and students. 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17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facilitators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will need to be modified if your school has chosen not to use the Log Books. 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wording to suit the needs of your school and students. 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762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facilitators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 activity doesn’t have to be organised sport. For example, wrestling with siblings, helping in the kitchen, dancing along to the radio or 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GoNoodle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doing Wii Sports on the Nintendo.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669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4048755"/>
            <a:ext cx="347702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2" y="1844675"/>
            <a:ext cx="8659415" cy="4178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0" y="1210247"/>
            <a:ext cx="6574221" cy="46763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0" y="703448"/>
            <a:ext cx="6727361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5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844675"/>
            <a:ext cx="8628224" cy="4236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0" y="1844675"/>
            <a:ext cx="8572723" cy="42454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829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0" y="1844676"/>
            <a:ext cx="4335465" cy="4147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6"/>
            <a:ext cx="4183856" cy="41477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54592303"/>
              </p:ext>
            </p:extLst>
          </p:nvPr>
        </p:nvGraphicFramePr>
        <p:xfrm>
          <a:off x="4062200" y="1844675"/>
          <a:ext cx="5051624" cy="413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3864547" cy="4138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3020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07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46579141"/>
              </p:ext>
            </p:extLst>
          </p:nvPr>
        </p:nvGraphicFramePr>
        <p:xfrm>
          <a:off x="4706522" y="1844676"/>
          <a:ext cx="4177487" cy="409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77487" cy="4093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29AAED-C026-A74D-986A-D99794BFEDDD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811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844675"/>
            <a:ext cx="4354316" cy="40671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844675"/>
            <a:ext cx="4140744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12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844675"/>
            <a:ext cx="4289512" cy="40671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20102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4156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219724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844675"/>
            <a:ext cx="4279900" cy="412999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844675"/>
            <a:ext cx="4111224" cy="41299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3740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5" y="3729038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1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7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3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4362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3636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9198336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3881"/>
            <a:ext cx="5053364" cy="4982400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03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2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23F6E78-7528-7440-B004-6002B939DF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75" y="1123431"/>
            <a:ext cx="4753626" cy="4753626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443894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4048760"/>
            <a:ext cx="3477026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8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97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4" y="1019624"/>
            <a:ext cx="5062575" cy="499148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520100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C718A9F-64B4-4F43-B9C2-99B71EAF7B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6694" y="1067433"/>
            <a:ext cx="4824745" cy="482474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92509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64" y="1135738"/>
            <a:ext cx="5159316" cy="5086864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1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5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547C3F-71E4-6246-AA9C-625ABFECC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5741" y="1184356"/>
            <a:ext cx="4885962" cy="4885962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3818795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4048760"/>
            <a:ext cx="3477026" cy="1766983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4" y="5961559"/>
            <a:ext cx="659277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11949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793807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91867"/>
            <a:ext cx="405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0" y="1844675"/>
            <a:ext cx="8278179" cy="427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700" r:id="rId3"/>
    <p:sldLayoutId id="2147483688" r:id="rId4"/>
    <p:sldLayoutId id="2147483692" r:id="rId5"/>
    <p:sldLayoutId id="2147483701" r:id="rId6"/>
    <p:sldLayoutId id="2147483691" r:id="rId7"/>
    <p:sldLayoutId id="2147483702" r:id="rId8"/>
    <p:sldLayoutId id="2147483694" r:id="rId9"/>
    <p:sldLayoutId id="2147483675" r:id="rId10"/>
    <p:sldLayoutId id="2147483670" r:id="rId11"/>
    <p:sldLayoutId id="2147483689" r:id="rId12"/>
    <p:sldLayoutId id="2147483671" r:id="rId13"/>
    <p:sldLayoutId id="2147483696" r:id="rId14"/>
    <p:sldLayoutId id="2147483697" r:id="rId15"/>
    <p:sldLayoutId id="2147483695" r:id="rId16"/>
    <p:sldLayoutId id="2147483698" r:id="rId17"/>
    <p:sldLayoutId id="2147483687" r:id="rId18"/>
    <p:sldLayoutId id="2147483699" r:id="rId19"/>
  </p:sldLayoutIdLst>
  <p:transition>
    <p:fade/>
  </p:transition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13334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266693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−"/>
        <a:defRPr sz="16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405994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»"/>
        <a:tabLst/>
        <a:defRPr sz="16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539341" indent="-139301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Courier New" panose="02070309020205020404" pitchFamily="49" charset="0"/>
        <a:buChar char="o"/>
        <a:defRPr sz="1400" b="0" i="0" kern="1200">
          <a:solidFill>
            <a:schemeClr val="tx2"/>
          </a:solidFill>
          <a:latin typeface="Montserrat Medium" panose="00000600000000000000" pitchFamily="2" charset="0"/>
          <a:ea typeface="+mn-ea"/>
          <a:cs typeface="+mn-cs"/>
        </a:defRPr>
      </a:lvl4pPr>
      <a:lvl5pPr marL="67268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414422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58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5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184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5576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78" userDrawn="1">
          <p15:clr>
            <a:srgbClr val="F26B43"/>
          </p15:clr>
        </p15:guide>
        <p15:guide id="34" orient="horz" pos="527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633" userDrawn="1">
          <p15:clr>
            <a:srgbClr val="FDE53C"/>
          </p15:clr>
        </p15:guide>
        <p15:guide id="38" pos="1082" userDrawn="1">
          <p15:clr>
            <a:srgbClr val="FDE53C"/>
          </p15:clr>
        </p15:guide>
        <p15:guide id="39" pos="1532" userDrawn="1">
          <p15:clr>
            <a:srgbClr val="FDE53C"/>
          </p15:clr>
        </p15:guide>
        <p15:guide id="40" pos="1981" userDrawn="1">
          <p15:clr>
            <a:srgbClr val="FDE53C"/>
          </p15:clr>
        </p15:guide>
        <p15:guide id="41" pos="2431" userDrawn="1">
          <p15:clr>
            <a:srgbClr val="FDE53C"/>
          </p15:clr>
        </p15:guide>
        <p15:guide id="42" pos="3329" userDrawn="1">
          <p15:clr>
            <a:srgbClr val="FDE53C"/>
          </p15:clr>
        </p15:guide>
        <p15:guide id="43" pos="3779" userDrawn="1">
          <p15:clr>
            <a:srgbClr val="FDE53C"/>
          </p15:clr>
        </p15:guide>
        <p15:guide id="44" pos="4228" userDrawn="1">
          <p15:clr>
            <a:srgbClr val="FDE53C"/>
          </p15:clr>
        </p15:guide>
        <p15:guide id="45" pos="4677" userDrawn="1">
          <p15:clr>
            <a:srgbClr val="FDE53C"/>
          </p15:clr>
        </p15:guide>
        <p15:guide id="46" pos="5126" userDrawn="1">
          <p15:clr>
            <a:srgbClr val="FDE53C"/>
          </p15:clr>
        </p15:guide>
        <p15:guide id="47" orient="horz" pos="1162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player.vimeo.com/video/538602354?badge=0&amp;autopause=0&amp;player_id=0&amp;app_id=58479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vimeo.com/53860235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99838" y="2974786"/>
            <a:ext cx="3477026" cy="904985"/>
          </a:xfrm>
        </p:spPr>
        <p:txBody>
          <a:bodyPr vert="horz" wrap="square" lIns="0" tIns="45720" rIns="91440" bIns="45720" rtlCol="0" anchor="t">
            <a:noAutofit/>
          </a:bodyPr>
          <a:lstStyle/>
          <a:p>
            <a:r>
              <a:rPr lang="en-AU" dirty="0">
                <a:latin typeface="Montserrat SemiBold"/>
              </a:rPr>
              <a:t>Student introduction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5839" y="1760681"/>
            <a:ext cx="7793170" cy="1107996"/>
          </a:xfrm>
        </p:spPr>
        <p:txBody>
          <a:bodyPr/>
          <a:lstStyle/>
          <a:p>
            <a:r>
              <a:rPr lang="en-AU" sz="2400" dirty="0"/>
              <a:t>NSW Premier’s Sporting Challenge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F72D8A-3215-4173-B9EF-198DE1BA9BA2}"/>
              </a:ext>
            </a:extLst>
          </p:cNvPr>
          <p:cNvSpPr txBox="1"/>
          <p:nvPr/>
        </p:nvSpPr>
        <p:spPr>
          <a:xfrm>
            <a:off x="3302382" y="3710778"/>
            <a:ext cx="4929553" cy="4278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914400"/>
            <a:r>
              <a:rPr lang="en-AU" dirty="0">
                <a:solidFill>
                  <a:srgbClr val="FFFFFF"/>
                </a:solidFill>
                <a:latin typeface="Montserrat"/>
              </a:rPr>
              <a:t>10 Week Challenge 2021</a:t>
            </a:r>
          </a:p>
        </p:txBody>
      </p:sp>
    </p:spTree>
    <p:extLst>
      <p:ext uri="{BB962C8B-B14F-4D97-AF65-F5344CB8AC3E}">
        <p14:creationId xmlns:p14="http://schemas.microsoft.com/office/powerpoint/2010/main" val="15166437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77179" cy="365125"/>
          </a:xfrm>
          <a:prstGeom prst="rect">
            <a:avLst/>
          </a:prstGeom>
        </p:spPr>
        <p:txBody>
          <a:bodyPr/>
          <a:lstStyle/>
          <a:p>
            <a:fld id="{54B9D45D-5402-4300-B1EC-41833DB2EBE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A0CEE3-BB36-4FFB-B4B4-2CB567B12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91" y="790832"/>
            <a:ext cx="4320480" cy="48870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1B94EA7-B25C-4092-8434-2C658C883485}"/>
              </a:ext>
            </a:extLst>
          </p:cNvPr>
          <p:cNvSpPr txBox="1">
            <a:spLocks/>
          </p:cNvSpPr>
          <p:nvPr/>
        </p:nvSpPr>
        <p:spPr>
          <a:xfrm>
            <a:off x="4723094" y="972417"/>
            <a:ext cx="3991727" cy="148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Good luck!</a:t>
            </a:r>
            <a:b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Let’s get active!</a:t>
            </a: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 </a:t>
            </a:r>
          </a:p>
        </p:txBody>
      </p:sp>
      <p:pic>
        <p:nvPicPr>
          <p:cNvPr id="2" name="Picture 3" descr="Icon, circle&#10;&#10;Description automatically generated">
            <a:extLst>
              <a:ext uri="{FF2B5EF4-FFF2-40B4-BE49-F238E27FC236}">
                <a16:creationId xmlns:a16="http://schemas.microsoft.com/office/drawing/2014/main" id="{2EC0EAB5-F02E-47EB-8087-399235BE1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899" y="2366655"/>
            <a:ext cx="3058139" cy="32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79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77179" cy="365125"/>
          </a:xfrm>
          <a:prstGeom prst="rect">
            <a:avLst/>
          </a:prstGeom>
        </p:spPr>
        <p:txBody>
          <a:bodyPr/>
          <a:lstStyle/>
          <a:p>
            <a:fld id="{54B9D45D-5402-4300-B1EC-41833DB2EBE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6311" y="721025"/>
            <a:ext cx="6623825" cy="498470"/>
          </a:xfrm>
        </p:spPr>
        <p:txBody>
          <a:bodyPr/>
          <a:lstStyle/>
          <a:p>
            <a:r>
              <a:rPr lang="en-AU" dirty="0"/>
              <a:t>Welcome to the 2021 10 week Challenge!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6B72779-1A5D-456D-AFFC-AFC941330A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101" y="1844675"/>
            <a:ext cx="2770768" cy="424540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Click play on the video to be part of our virtual launch for the 10 week Challenge.</a:t>
            </a:r>
          </a:p>
          <a:p>
            <a:pPr marL="0" indent="0">
              <a:buNone/>
            </a:pPr>
            <a:r>
              <a:rPr lang="en-AU" dirty="0"/>
              <a:t>Or visit our </a:t>
            </a:r>
            <a:r>
              <a:rPr lang="en-AU" dirty="0">
                <a:hlinkClick r:id="rId4"/>
              </a:rPr>
              <a:t>Vimeo page </a:t>
            </a:r>
            <a:r>
              <a:rPr lang="en-AU" dirty="0"/>
              <a:t>if the video doesn’t work.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0D402C-CF94-45AA-9C60-0921D85F2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5762" y="1238303"/>
            <a:ext cx="8627651" cy="419659"/>
          </a:xfrm>
        </p:spPr>
        <p:txBody>
          <a:bodyPr/>
          <a:lstStyle/>
          <a:p>
            <a:r>
              <a:rPr lang="en-AU" dirty="0"/>
              <a:t>Primary Launch video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F50C23FF-861F-4775-AC52-42EE1EAC1D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09486" y="2087253"/>
            <a:ext cx="5442413" cy="3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771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77179" cy="365125"/>
          </a:xfrm>
          <a:prstGeom prst="rect">
            <a:avLst/>
          </a:prstGeom>
        </p:spPr>
        <p:txBody>
          <a:bodyPr/>
          <a:lstStyle/>
          <a:p>
            <a:fld id="{54B9D45D-5402-4300-B1EC-41833DB2EB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85638" y="1461813"/>
            <a:ext cx="8572723" cy="4245407"/>
          </a:xfrm>
        </p:spPr>
        <p:txBody>
          <a:bodyPr/>
          <a:lstStyle/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AU" dirty="0">
                <a:solidFill>
                  <a:prstClr val="black"/>
                </a:solidFill>
                <a:latin typeface="+mn-lt"/>
              </a:rPr>
              <a:t>The Challenge is designed for you to work together in a team with the shared goal of increasing physical activity levels. 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AU" dirty="0">
                <a:solidFill>
                  <a:prstClr val="black"/>
                </a:solidFill>
                <a:latin typeface="+mn-lt"/>
              </a:rPr>
              <a:t>It is an opportunity for active students to be role models for their peers, where students can encourage each other to increase their activity levels as a collective. </a:t>
            </a:r>
          </a:p>
          <a:p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45962" y="721025"/>
            <a:ext cx="1730130" cy="498470"/>
          </a:xfrm>
        </p:spPr>
        <p:txBody>
          <a:bodyPr/>
          <a:lstStyle/>
          <a:p>
            <a:r>
              <a:rPr lang="en-AU" dirty="0"/>
              <a:t>What is it?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A08A4ED-ACA3-4170-8E04-0304FCCEE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284" y="2774725"/>
            <a:ext cx="3672348" cy="34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513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77179" cy="365125"/>
          </a:xfrm>
          <a:prstGeom prst="rect">
            <a:avLst/>
          </a:prstGeom>
        </p:spPr>
        <p:txBody>
          <a:bodyPr/>
          <a:lstStyle/>
          <a:p>
            <a:fld id="{54B9D45D-5402-4300-B1EC-41833DB2EB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18298" y="598878"/>
            <a:ext cx="1907403" cy="498470"/>
          </a:xfrm>
        </p:spPr>
        <p:txBody>
          <a:bodyPr/>
          <a:lstStyle/>
          <a:p>
            <a:r>
              <a:rPr lang="en-AU" dirty="0"/>
              <a:t>Key dates</a:t>
            </a:r>
          </a:p>
        </p:txBody>
      </p:sp>
      <p:graphicFrame>
        <p:nvGraphicFramePr>
          <p:cNvPr id="9" name="Content Placeholder 4" descr="Write an accurate and equivalent text description  that provides the same content and function as this item. See http://diagramcenter.org/table-of-contents-2.html ">
            <a:extLst>
              <a:ext uri="{FF2B5EF4-FFF2-40B4-BE49-F238E27FC236}">
                <a16:creationId xmlns:a16="http://schemas.microsoft.com/office/drawing/2014/main" id="{E01A739A-013B-46B8-B8AB-10EE7C832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736161"/>
              </p:ext>
            </p:extLst>
          </p:nvPr>
        </p:nvGraphicFramePr>
        <p:xfrm>
          <a:off x="4511656" y="2395109"/>
          <a:ext cx="4286079" cy="106893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15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170">
                <a:tc gridSpan="2"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Insert school name</a:t>
                      </a:r>
                    </a:p>
                  </a:txBody>
                  <a:tcPr marL="68165" marR="68165" marT="81000" marB="81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165" marR="68165" marT="81000" marB="81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80"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tx2"/>
                          </a:solidFill>
                        </a:rPr>
                        <a:t>Challenge start date</a:t>
                      </a:r>
                    </a:p>
                  </a:txBody>
                  <a:tcPr marL="68165" marR="68165" marT="81000" marB="81000"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dirty="0">
                          <a:solidFill>
                            <a:schemeClr val="accent5"/>
                          </a:solidFill>
                        </a:rPr>
                        <a:t>Term 3 Week 1</a:t>
                      </a:r>
                    </a:p>
                  </a:txBody>
                  <a:tcPr marL="68165" marR="68165" marT="81000" marB="81000"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tx2"/>
                          </a:solidFill>
                        </a:rPr>
                        <a:t>Challenge end date</a:t>
                      </a:r>
                    </a:p>
                  </a:txBody>
                  <a:tcPr marL="68165" marR="68165" marT="81000" marB="81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dirty="0">
                          <a:solidFill>
                            <a:schemeClr val="accent5"/>
                          </a:solidFill>
                        </a:rPr>
                        <a:t>Term 3 Week 10</a:t>
                      </a:r>
                    </a:p>
                  </a:txBody>
                  <a:tcPr marL="68165" marR="68165" marT="81000" marB="81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3" descr="Chart, diagram, radar chart&#10;&#10;Description automatically generated">
            <a:extLst>
              <a:ext uri="{FF2B5EF4-FFF2-40B4-BE49-F238E27FC236}">
                <a16:creationId xmlns:a16="http://schemas.microsoft.com/office/drawing/2014/main" id="{59765766-4F5E-4121-B325-3FEAC775D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23" r="-123" b="-100"/>
          <a:stretch/>
        </p:blipFill>
        <p:spPr>
          <a:xfrm>
            <a:off x="378542" y="1144178"/>
            <a:ext cx="4016483" cy="47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373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77179" cy="365125"/>
          </a:xfrm>
          <a:prstGeom prst="rect">
            <a:avLst/>
          </a:prstGeom>
        </p:spPr>
        <p:txBody>
          <a:bodyPr/>
          <a:lstStyle/>
          <a:p>
            <a:fld id="{54B9D45D-5402-4300-B1EC-41833DB2EB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85638" y="1707432"/>
            <a:ext cx="8572723" cy="4245407"/>
          </a:xfrm>
        </p:spPr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AU" dirty="0">
                <a:solidFill>
                  <a:prstClr val="black"/>
                </a:solidFill>
                <a:latin typeface="+mn-lt"/>
                <a:ea typeface="Calibri" panose="020F0502020204030204" pitchFamily="34" charset="0"/>
              </a:rPr>
              <a:t>During the 10 week Challenge, we want to be as active and healthy as possible. </a:t>
            </a:r>
            <a:endParaRPr lang="en-US" sz="3200" dirty="0">
              <a:solidFill>
                <a:prstClr val="black"/>
              </a:solidFill>
              <a:latin typeface="+mn-lt"/>
              <a:cs typeface="Calibri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AU" dirty="0">
                <a:solidFill>
                  <a:prstClr val="black"/>
                </a:solidFill>
                <a:latin typeface="+mn-lt"/>
                <a:ea typeface="Calibri" panose="020F0502020204030204" pitchFamily="34" charset="0"/>
              </a:rPr>
              <a:t>Every day we record our physical activity in these log books. Students colour in a picture for every day that they are active. </a:t>
            </a:r>
            <a:endParaRPr lang="en-AU" sz="3200" dirty="0">
              <a:solidFill>
                <a:prstClr val="black"/>
              </a:solidFill>
              <a:latin typeface="+mn-lt"/>
              <a:cs typeface="Calibri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5762" y="972897"/>
            <a:ext cx="2550123" cy="498470"/>
          </a:xfrm>
        </p:spPr>
        <p:txBody>
          <a:bodyPr/>
          <a:lstStyle/>
          <a:p>
            <a:r>
              <a:rPr lang="en-AU" dirty="0"/>
              <a:t>K-2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B9A9CB-3EDF-4E99-A6E6-C30BC351A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413" y="746875"/>
            <a:ext cx="4444948" cy="939822"/>
          </a:xfrm>
          <a:prstGeom prst="rect">
            <a:avLst/>
          </a:prstGeom>
        </p:spPr>
      </p:pic>
      <p:pic>
        <p:nvPicPr>
          <p:cNvPr id="2" name="Picture 3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8C286FCA-4EED-430C-A055-97866044E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484" y="3100565"/>
            <a:ext cx="4734231" cy="32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30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77179" cy="365125"/>
          </a:xfrm>
          <a:prstGeom prst="rect">
            <a:avLst/>
          </a:prstGeom>
        </p:spPr>
        <p:txBody>
          <a:bodyPr/>
          <a:lstStyle/>
          <a:p>
            <a:fld id="{54B9D45D-5402-4300-B1EC-41833DB2EB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85638" y="1710316"/>
            <a:ext cx="8572723" cy="4245407"/>
          </a:xfrm>
        </p:spPr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AU" dirty="0">
                <a:solidFill>
                  <a:prstClr val="black"/>
                </a:solidFill>
                <a:latin typeface="+mn-lt"/>
                <a:ea typeface="Calibri" panose="020F0502020204030204" pitchFamily="34" charset="0"/>
              </a:rPr>
              <a:t>During the 10 week Challenge, we want to be as active and healthy as possible.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5507" y="978665"/>
            <a:ext cx="2537597" cy="498470"/>
          </a:xfrm>
        </p:spPr>
        <p:txBody>
          <a:bodyPr/>
          <a:lstStyle/>
          <a:p>
            <a:r>
              <a:rPr lang="en-AU" dirty="0"/>
              <a:t>K-2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9B04ED-DF06-4BE2-8163-3B25C465E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24" y="605680"/>
            <a:ext cx="4444948" cy="1039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4534A1-24A0-4A36-B44F-EDF6823CE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104" y="3174423"/>
            <a:ext cx="3317789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73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77179" cy="365125"/>
          </a:xfrm>
          <a:prstGeom prst="rect">
            <a:avLst/>
          </a:prstGeom>
        </p:spPr>
        <p:txBody>
          <a:bodyPr/>
          <a:lstStyle/>
          <a:p>
            <a:fld id="{54B9D45D-5402-4300-B1EC-41833DB2EB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0105" y="657466"/>
            <a:ext cx="3476711" cy="498470"/>
          </a:xfrm>
        </p:spPr>
        <p:txBody>
          <a:bodyPr/>
          <a:lstStyle/>
          <a:p>
            <a:r>
              <a:rPr lang="en-AU" dirty="0"/>
              <a:t>Years 3-6 information</a:t>
            </a:r>
          </a:p>
        </p:txBody>
      </p:sp>
      <p:graphicFrame>
        <p:nvGraphicFramePr>
          <p:cNvPr id="9" name="Content Placeholder 4" descr="Write an accurate and equivalent text description  that provides the same content and function as this item. See http://diagramcenter.org/table-of-contents-2.html ">
            <a:extLst>
              <a:ext uri="{FF2B5EF4-FFF2-40B4-BE49-F238E27FC236}">
                <a16:creationId xmlns:a16="http://schemas.microsoft.com/office/drawing/2014/main" id="{235DB1CC-F383-4AF8-991E-77ABE62A9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84333"/>
              </p:ext>
            </p:extLst>
          </p:nvPr>
        </p:nvGraphicFramePr>
        <p:xfrm>
          <a:off x="5518969" y="1406971"/>
          <a:ext cx="3272864" cy="175488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636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440"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Award</a:t>
                      </a:r>
                    </a:p>
                  </a:txBody>
                  <a:tcPr marL="68165" marR="68165" marT="81000" marB="81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Daily activity time</a:t>
                      </a:r>
                    </a:p>
                  </a:txBody>
                  <a:tcPr marL="68165" marR="68165" marT="81000" marB="81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39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tx2"/>
                          </a:solidFill>
                        </a:rPr>
                        <a:t>Bronze</a:t>
                      </a:r>
                    </a:p>
                  </a:txBody>
                  <a:tcPr marL="68165" marR="68165" marT="81000" marB="81000"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tx2"/>
                          </a:solidFill>
                        </a:rPr>
                        <a:t>30 mins per day</a:t>
                      </a:r>
                    </a:p>
                  </a:txBody>
                  <a:tcPr marL="68165" marR="68165" marT="81000" marB="81000"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39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tx2"/>
                          </a:solidFill>
                        </a:rPr>
                        <a:t>Silver</a:t>
                      </a:r>
                    </a:p>
                  </a:txBody>
                  <a:tcPr marL="68165" marR="68165" marT="81000" marB="81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tx2"/>
                          </a:solidFill>
                        </a:rPr>
                        <a:t>45 mins per day</a:t>
                      </a:r>
                    </a:p>
                  </a:txBody>
                  <a:tcPr marL="68165" marR="68165" marT="81000" marB="81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239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tx2"/>
                          </a:solidFill>
                        </a:rPr>
                        <a:t>Gold</a:t>
                      </a:r>
                    </a:p>
                  </a:txBody>
                  <a:tcPr marL="68165" marR="68165" marT="81000" marB="81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tx2"/>
                          </a:solidFill>
                        </a:rPr>
                        <a:t>60 mins per day</a:t>
                      </a:r>
                    </a:p>
                  </a:txBody>
                  <a:tcPr marL="68165" marR="68165" marT="81000" marB="81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239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tx2"/>
                          </a:solidFill>
                        </a:rPr>
                        <a:t>Diamond</a:t>
                      </a:r>
                    </a:p>
                  </a:txBody>
                  <a:tcPr marL="68165" marR="68165" marT="81000" marB="81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tx2"/>
                          </a:solidFill>
                        </a:rPr>
                        <a:t>80 mins per day</a:t>
                      </a:r>
                    </a:p>
                  </a:txBody>
                  <a:tcPr marL="68165" marR="68165" marT="81000" marB="81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414B557-5268-43E2-9629-A4FA1F670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55" t="36230" r="32890" b="31239"/>
          <a:stretch/>
        </p:blipFill>
        <p:spPr>
          <a:xfrm>
            <a:off x="7464599" y="4196198"/>
            <a:ext cx="148645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A3D27C-072B-4A4F-B114-8B6528882260}"/>
              </a:ext>
            </a:extLst>
          </p:cNvPr>
          <p:cNvSpPr/>
          <p:nvPr/>
        </p:nvSpPr>
        <p:spPr>
          <a:xfrm>
            <a:off x="323613" y="1338349"/>
            <a:ext cx="5032984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en-AU" sz="1200" dirty="0">
                <a:solidFill>
                  <a:prstClr val="black"/>
                </a:solidFill>
                <a:ea typeface="Calibri" panose="020F0502020204030204" pitchFamily="34" charset="0"/>
              </a:rPr>
              <a:t>During the 10 week Challenge, we want to be as active and healthy as possible and strive to achieve diamond status. </a:t>
            </a:r>
            <a:r>
              <a:rPr lang="en-AU" sz="1200" dirty="0">
                <a:solidFill>
                  <a:prstClr val="black"/>
                </a:solidFill>
              </a:rPr>
              <a:t>We can record our results using: 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log books		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class wall chart 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e-Wall chart</a:t>
            </a:r>
          </a:p>
          <a:p>
            <a:pPr lvl="0" defTabSz="914400">
              <a:spcBef>
                <a:spcPct val="20000"/>
              </a:spcBef>
            </a:pPr>
            <a:r>
              <a:rPr lang="en-AU" sz="1200" dirty="0">
                <a:solidFill>
                  <a:prstClr val="black"/>
                </a:solidFill>
              </a:rPr>
              <a:t>Each box on the Log Book is 20 minutes of physical activity. For example, if you walk for an hour you can colour in three boxes.</a:t>
            </a:r>
            <a:r>
              <a:rPr lang="en-AU" sz="1400" dirty="0">
                <a:solidFill>
                  <a:prstClr val="black"/>
                </a:solidFill>
                <a:latin typeface="Montserrat"/>
              </a:rPr>
              <a:t> </a:t>
            </a:r>
          </a:p>
        </p:txBody>
      </p:sp>
      <p:pic>
        <p:nvPicPr>
          <p:cNvPr id="2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14E3A32-8F66-459F-8730-D4555DAAB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61" y="3271391"/>
            <a:ext cx="6666270" cy="25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385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77179" cy="365125"/>
          </a:xfrm>
          <a:prstGeom prst="rect">
            <a:avLst/>
          </a:prstGeom>
        </p:spPr>
        <p:txBody>
          <a:bodyPr/>
          <a:lstStyle/>
          <a:p>
            <a:fld id="{54B9D45D-5402-4300-B1EC-41833DB2EBE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1EEACF-2A41-47B6-8920-16AB13E595A6}"/>
              </a:ext>
            </a:extLst>
          </p:cNvPr>
          <p:cNvGrpSpPr/>
          <p:nvPr/>
        </p:nvGrpSpPr>
        <p:grpSpPr>
          <a:xfrm>
            <a:off x="4432456" y="793710"/>
            <a:ext cx="4416883" cy="5085230"/>
            <a:chOff x="4355976" y="620688"/>
            <a:chExt cx="4683993" cy="60809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96696-61BB-4019-BA45-2F2FACEC84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72" b="4924"/>
            <a:stretch/>
          </p:blipFill>
          <p:spPr>
            <a:xfrm>
              <a:off x="4355976" y="620688"/>
              <a:ext cx="4683993" cy="608097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AD488F-223D-4833-8270-A2129526B4FC}"/>
                </a:ext>
              </a:extLst>
            </p:cNvPr>
            <p:cNvSpPr/>
            <p:nvPr/>
          </p:nvSpPr>
          <p:spPr>
            <a:xfrm>
              <a:off x="7435213" y="6413630"/>
              <a:ext cx="792088" cy="2880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A73D4D9B-8FBC-4E5C-AC7E-FA454847C834}"/>
              </a:ext>
            </a:extLst>
          </p:cNvPr>
          <p:cNvSpPr/>
          <p:nvPr/>
        </p:nvSpPr>
        <p:spPr>
          <a:xfrm>
            <a:off x="803189" y="1896762"/>
            <a:ext cx="2903838" cy="2879125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E984F-BB68-4C53-8B04-0E9F056B3713}"/>
              </a:ext>
            </a:extLst>
          </p:cNvPr>
          <p:cNvSpPr txBox="1"/>
          <p:nvPr/>
        </p:nvSpPr>
        <p:spPr>
          <a:xfrm>
            <a:off x="1044146" y="3160240"/>
            <a:ext cx="2613454" cy="8217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900" dirty="0">
                <a:solidFill>
                  <a:schemeClr val="bg1"/>
                </a:solidFill>
              </a:rPr>
              <a:t>Ways to be active</a:t>
            </a:r>
          </a:p>
        </p:txBody>
      </p:sp>
    </p:spTree>
    <p:extLst>
      <p:ext uri="{BB962C8B-B14F-4D97-AF65-F5344CB8AC3E}">
        <p14:creationId xmlns:p14="http://schemas.microsoft.com/office/powerpoint/2010/main" val="27668296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77179" cy="365125"/>
          </a:xfrm>
          <a:prstGeom prst="rect">
            <a:avLst/>
          </a:prstGeom>
        </p:spPr>
        <p:txBody>
          <a:bodyPr/>
          <a:lstStyle/>
          <a:p>
            <a:fld id="{54B9D45D-5402-4300-B1EC-41833DB2EBE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5F7876-08CA-4ACB-89E2-853D8B83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57200"/>
            <a:ext cx="5394945" cy="564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4E641-258E-4D0B-8BFD-83E527ECC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74" y="1990219"/>
            <a:ext cx="2901948" cy="2877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B828B-BC59-4A3A-90ED-F0EBA7C2B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84" y="3190970"/>
            <a:ext cx="276172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345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AC_DoE_Powerpoint_standard_V2" id="{162636CB-DEDF-1B48-B577-F03BA5CCDE48}" vid="{B0582155-A0F6-D44F-8DCE-C5F290BF8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0888023D74A040B8A46AA659EBB6E7" ma:contentTypeVersion="13" ma:contentTypeDescription="Create a new document." ma:contentTypeScope="" ma:versionID="d79d8c42be121b06c0d866a6455c538e">
  <xsd:schema xmlns:xsd="http://www.w3.org/2001/XMLSchema" xmlns:xs="http://www.w3.org/2001/XMLSchema" xmlns:p="http://schemas.microsoft.com/office/2006/metadata/properties" xmlns:ns2="1ab1aa1c-2ed4-4153-924f-1a558331b516" xmlns:ns3="e39efc8f-46af-4b3e-bdb0-5c67f610781d" targetNamespace="http://schemas.microsoft.com/office/2006/metadata/properties" ma:root="true" ma:fieldsID="0d7f395ea7e38b496cdd90202c3795dd" ns2:_="" ns3:_="">
    <xsd:import namespace="1ab1aa1c-2ed4-4153-924f-1a558331b516"/>
    <xsd:import namespace="e39efc8f-46af-4b3e-bdb0-5c67f61078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Flow_Signoff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b1aa1c-2ed4-4153-924f-1a558331b5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efc8f-46af-4b3e-bdb0-5c67f6107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ab1aa1c-2ed4-4153-924f-1a558331b516" xsi:nil="true"/>
  </documentManagement>
</p:properties>
</file>

<file path=customXml/itemProps1.xml><?xml version="1.0" encoding="utf-8"?>
<ds:datastoreItem xmlns:ds="http://schemas.openxmlformats.org/officeDocument/2006/customXml" ds:itemID="{BDD9DC28-CFB5-4354-AB24-E50D25E894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766D7E-98FC-43B4-AEFA-329C6DC47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b1aa1c-2ed4-4153-924f-1a558331b516"/>
    <ds:schemaRef ds:uri="e39efc8f-46af-4b3e-bdb0-5c67f61078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CE18DB-E2B7-4912-AC59-B8052437D1F2}">
  <ds:schemaRefs>
    <ds:schemaRef ds:uri="http://purl.org/dc/terms/"/>
    <ds:schemaRef ds:uri="1ab1aa1c-2ed4-4153-924f-1a558331b516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39efc8f-46af-4b3e-bdb0-5c67f610781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AC_DoE_Powerpoint_standard_V2</Template>
  <TotalTime>84</TotalTime>
  <Words>530</Words>
  <Application>Microsoft Macintosh PowerPoint</Application>
  <PresentationFormat>On-screen Show (4:3)</PresentationFormat>
  <Paragraphs>78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Montserrat</vt:lpstr>
      <vt:lpstr>Montserrat Medium</vt:lpstr>
      <vt:lpstr>Montserrat SemiBold</vt:lpstr>
      <vt:lpstr>Office Theme</vt:lpstr>
      <vt:lpstr>NSW Premier’s Sporting Challenge </vt:lpstr>
      <vt:lpstr>Welcome to the 2021 10 week Challenge!</vt:lpstr>
      <vt:lpstr>What is it?</vt:lpstr>
      <vt:lpstr>Key dates</vt:lpstr>
      <vt:lpstr>K-2 information</vt:lpstr>
      <vt:lpstr>K-2 information</vt:lpstr>
      <vt:lpstr>Years 3-6 information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 Premier’s Sporting Challenge</dc:title>
  <dc:creator>Michael Trompp</dc:creator>
  <cp:lastModifiedBy>Craig Hughes</cp:lastModifiedBy>
  <cp:revision>66</cp:revision>
  <cp:lastPrinted>2018-09-13T06:50:27Z</cp:lastPrinted>
  <dcterms:created xsi:type="dcterms:W3CDTF">2021-03-29T01:05:53Z</dcterms:created>
  <dcterms:modified xsi:type="dcterms:W3CDTF">2021-07-17T00:00:26Z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0x010100350888023D74A040B8A46AA659EBB6E7</vt:lpwstr>
  </property>
</Properties>
</file>