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44" r:id="rId2"/>
    <p:sldId id="264" r:id="rId3"/>
    <p:sldId id="257" r:id="rId4"/>
    <p:sldId id="258" r:id="rId5"/>
    <p:sldId id="343" r:id="rId6"/>
    <p:sldId id="260" r:id="rId7"/>
    <p:sldId id="261" r:id="rId8"/>
    <p:sldId id="259" r:id="rId9"/>
    <p:sldId id="262" r:id="rId10"/>
    <p:sldId id="263" r:id="rId11"/>
    <p:sldId id="265" r:id="rId12"/>
    <p:sldId id="267" r:id="rId13"/>
    <p:sldId id="268" r:id="rId14"/>
    <p:sldId id="342" r:id="rId15"/>
    <p:sldId id="283" r:id="rId16"/>
    <p:sldId id="284" r:id="rId17"/>
    <p:sldId id="285" r:id="rId18"/>
    <p:sldId id="286" r:id="rId19"/>
    <p:sldId id="287" r:id="rId20"/>
    <p:sldId id="288" r:id="rId21"/>
    <p:sldId id="346" r:id="rId22"/>
    <p:sldId id="290" r:id="rId23"/>
    <p:sldId id="291" r:id="rId24"/>
    <p:sldId id="292" r:id="rId25"/>
    <p:sldId id="293" r:id="rId26"/>
    <p:sldId id="294" r:id="rId27"/>
    <p:sldId id="295" r:id="rId28"/>
    <p:sldId id="297" r:id="rId29"/>
    <p:sldId id="298" r:id="rId30"/>
    <p:sldId id="299" r:id="rId31"/>
    <p:sldId id="300" r:id="rId32"/>
    <p:sldId id="301" r:id="rId33"/>
    <p:sldId id="302" r:id="rId34"/>
    <p:sldId id="348" r:id="rId35"/>
    <p:sldId id="303" r:id="rId36"/>
    <p:sldId id="304" r:id="rId37"/>
    <p:sldId id="305" r:id="rId38"/>
    <p:sldId id="306" r:id="rId39"/>
    <p:sldId id="307" r:id="rId40"/>
    <p:sldId id="308" r:id="rId41"/>
    <p:sldId id="341" r:id="rId42"/>
    <p:sldId id="311" r:id="rId43"/>
    <p:sldId id="312" r:id="rId44"/>
    <p:sldId id="313" r:id="rId45"/>
    <p:sldId id="314" r:id="rId46"/>
    <p:sldId id="315" r:id="rId47"/>
    <p:sldId id="316" r:id="rId48"/>
    <p:sldId id="317" r:id="rId49"/>
    <p:sldId id="351" r:id="rId50"/>
    <p:sldId id="318" r:id="rId51"/>
    <p:sldId id="319" r:id="rId52"/>
    <p:sldId id="321" r:id="rId53"/>
    <p:sldId id="322" r:id="rId54"/>
    <p:sldId id="349" r:id="rId55"/>
    <p:sldId id="340" r:id="rId56"/>
    <p:sldId id="325" r:id="rId57"/>
    <p:sldId id="326" r:id="rId58"/>
    <p:sldId id="352" r:id="rId59"/>
    <p:sldId id="33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303"/>
    <a:srgbClr val="DB9E00"/>
    <a:srgbClr val="C89601"/>
    <a:srgbClr val="1850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3"/>
    <p:restoredTop sz="94629"/>
  </p:normalViewPr>
  <p:slideViewPr>
    <p:cSldViewPr snapToGrid="0" snapToObjects="1">
      <p:cViewPr varScale="1">
        <p:scale>
          <a:sx n="93" d="100"/>
          <a:sy n="93" d="100"/>
        </p:scale>
        <p:origin x="216"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B49CA8-51AC-4DF2-8FDD-AE1DC58BD318}"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875123DA-1999-413F-856E-4910292C78FA}">
      <dgm:prSet custT="1"/>
      <dgm:spPr/>
      <dgm:t>
        <a:bodyPr/>
        <a:lstStyle/>
        <a:p>
          <a:r>
            <a:rPr lang="en-US" sz="3200" dirty="0">
              <a:solidFill>
                <a:schemeClr val="bg1"/>
              </a:solidFill>
            </a:rPr>
            <a:t>Silent reading</a:t>
          </a:r>
        </a:p>
      </dgm:t>
    </dgm:pt>
    <dgm:pt modelId="{ACA5F0DC-C513-4BD3-B6BA-E37AD723B253}" type="parTrans" cxnId="{8F49C1B3-5534-45BA-8BAA-2F242DB9DC4D}">
      <dgm:prSet/>
      <dgm:spPr/>
      <dgm:t>
        <a:bodyPr/>
        <a:lstStyle/>
        <a:p>
          <a:endParaRPr lang="en-US"/>
        </a:p>
      </dgm:t>
    </dgm:pt>
    <dgm:pt modelId="{7C129EB0-644D-4856-B624-528191C50F5F}" type="sibTrans" cxnId="{8F49C1B3-5534-45BA-8BAA-2F242DB9DC4D}">
      <dgm:prSet/>
      <dgm:spPr/>
      <dgm:t>
        <a:bodyPr/>
        <a:lstStyle/>
        <a:p>
          <a:endParaRPr lang="en-US"/>
        </a:p>
      </dgm:t>
    </dgm:pt>
    <dgm:pt modelId="{3D95672A-1EAB-4651-8B44-A0B15788A5A5}">
      <dgm:prSet custT="1"/>
      <dgm:spPr/>
      <dgm:t>
        <a:bodyPr/>
        <a:lstStyle/>
        <a:p>
          <a:r>
            <a:rPr lang="en-US" sz="3200" dirty="0"/>
            <a:t>Choose one or two activities to complete each week from the NEW library activity grid. </a:t>
          </a:r>
        </a:p>
      </dgm:t>
    </dgm:pt>
    <dgm:pt modelId="{A29C2A7F-4B52-45B7-B1A1-283D7F5A4A27}" type="sibTrans" cxnId="{6300F46E-891E-4EDA-B8FF-6CE945CB85F5}">
      <dgm:prSet/>
      <dgm:spPr/>
      <dgm:t>
        <a:bodyPr/>
        <a:lstStyle/>
        <a:p>
          <a:endParaRPr lang="en-US"/>
        </a:p>
      </dgm:t>
    </dgm:pt>
    <dgm:pt modelId="{6BD68D3C-844A-456E-B419-2B02CB17329C}" type="parTrans" cxnId="{6300F46E-891E-4EDA-B8FF-6CE945CB85F5}">
      <dgm:prSet/>
      <dgm:spPr/>
      <dgm:t>
        <a:bodyPr/>
        <a:lstStyle/>
        <a:p>
          <a:endParaRPr lang="en-US"/>
        </a:p>
      </dgm:t>
    </dgm:pt>
    <dgm:pt modelId="{773B8D1B-1284-8B4F-824A-328EE4A59333}" type="pres">
      <dgm:prSet presAssocID="{3CB49CA8-51AC-4DF2-8FDD-AE1DC58BD318}" presName="linear" presStyleCnt="0">
        <dgm:presLayoutVars>
          <dgm:animLvl val="lvl"/>
          <dgm:resizeHandles val="exact"/>
        </dgm:presLayoutVars>
      </dgm:prSet>
      <dgm:spPr/>
    </dgm:pt>
    <dgm:pt modelId="{0D2557FB-B533-A443-8485-69C7359F5B7D}" type="pres">
      <dgm:prSet presAssocID="{875123DA-1999-413F-856E-4910292C78FA}" presName="parentText" presStyleLbl="node1" presStyleIdx="0" presStyleCnt="2" custScaleY="191930" custLinFactY="-3554" custLinFactNeighborX="9895" custLinFactNeighborY="-100000">
        <dgm:presLayoutVars>
          <dgm:chMax val="0"/>
          <dgm:bulletEnabled val="1"/>
        </dgm:presLayoutVars>
      </dgm:prSet>
      <dgm:spPr/>
    </dgm:pt>
    <dgm:pt modelId="{1702177A-5F49-D646-A600-E3DCAE3BB09B}" type="pres">
      <dgm:prSet presAssocID="{7C129EB0-644D-4856-B624-528191C50F5F}" presName="spacer" presStyleCnt="0"/>
      <dgm:spPr/>
    </dgm:pt>
    <dgm:pt modelId="{0F687B90-D5B4-6F47-80FD-5E4607B4843B}" type="pres">
      <dgm:prSet presAssocID="{3D95672A-1EAB-4651-8B44-A0B15788A5A5}" presName="parentText" presStyleLbl="node1" presStyleIdx="1" presStyleCnt="2" custScaleY="200044" custLinFactY="129095" custLinFactNeighborY="200000">
        <dgm:presLayoutVars>
          <dgm:chMax val="0"/>
          <dgm:bulletEnabled val="1"/>
        </dgm:presLayoutVars>
      </dgm:prSet>
      <dgm:spPr/>
    </dgm:pt>
  </dgm:ptLst>
  <dgm:cxnLst>
    <dgm:cxn modelId="{66ED8F39-2BA6-EF46-B109-F47F1DFBED52}" type="presOf" srcId="{3CB49CA8-51AC-4DF2-8FDD-AE1DC58BD318}" destId="{773B8D1B-1284-8B4F-824A-328EE4A59333}" srcOrd="0" destOrd="0" presId="urn:microsoft.com/office/officeart/2005/8/layout/vList2"/>
    <dgm:cxn modelId="{6300F46E-891E-4EDA-B8FF-6CE945CB85F5}" srcId="{3CB49CA8-51AC-4DF2-8FDD-AE1DC58BD318}" destId="{3D95672A-1EAB-4651-8B44-A0B15788A5A5}" srcOrd="1" destOrd="0" parTransId="{6BD68D3C-844A-456E-B419-2B02CB17329C}" sibTransId="{A29C2A7F-4B52-45B7-B1A1-283D7F5A4A27}"/>
    <dgm:cxn modelId="{06D5DDA6-EEB3-7143-B7A9-BC1AA2F1D3DA}" type="presOf" srcId="{3D95672A-1EAB-4651-8B44-A0B15788A5A5}" destId="{0F687B90-D5B4-6F47-80FD-5E4607B4843B}" srcOrd="0" destOrd="0" presId="urn:microsoft.com/office/officeart/2005/8/layout/vList2"/>
    <dgm:cxn modelId="{8F49C1B3-5534-45BA-8BAA-2F242DB9DC4D}" srcId="{3CB49CA8-51AC-4DF2-8FDD-AE1DC58BD318}" destId="{875123DA-1999-413F-856E-4910292C78FA}" srcOrd="0" destOrd="0" parTransId="{ACA5F0DC-C513-4BD3-B6BA-E37AD723B253}" sibTransId="{7C129EB0-644D-4856-B624-528191C50F5F}"/>
    <dgm:cxn modelId="{D83EEDDD-5BA6-084A-9BBE-FEC80A3C47FB}" type="presOf" srcId="{875123DA-1999-413F-856E-4910292C78FA}" destId="{0D2557FB-B533-A443-8485-69C7359F5B7D}" srcOrd="0" destOrd="0" presId="urn:microsoft.com/office/officeart/2005/8/layout/vList2"/>
    <dgm:cxn modelId="{F8045121-41F7-D446-A1B4-E7D8E9149D20}" type="presParOf" srcId="{773B8D1B-1284-8B4F-824A-328EE4A59333}" destId="{0D2557FB-B533-A443-8485-69C7359F5B7D}" srcOrd="0" destOrd="0" presId="urn:microsoft.com/office/officeart/2005/8/layout/vList2"/>
    <dgm:cxn modelId="{18A700B7-F2EE-9349-A67F-BAB05B62ACA7}" type="presParOf" srcId="{773B8D1B-1284-8B4F-824A-328EE4A59333}" destId="{1702177A-5F49-D646-A600-E3DCAE3BB09B}" srcOrd="1" destOrd="0" presId="urn:microsoft.com/office/officeart/2005/8/layout/vList2"/>
    <dgm:cxn modelId="{E8CBFBBB-A309-2746-B117-4066956510FE}" type="presParOf" srcId="{773B8D1B-1284-8B4F-824A-328EE4A59333}" destId="{0F687B90-D5B4-6F47-80FD-5E4607B4843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557FB-B533-A443-8485-69C7359F5B7D}">
      <dsp:nvSpPr>
        <dsp:cNvPr id="0" name=""/>
        <dsp:cNvSpPr/>
      </dsp:nvSpPr>
      <dsp:spPr>
        <a:xfrm>
          <a:off x="0" y="1219308"/>
          <a:ext cx="5850937" cy="122472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Silent reading</a:t>
          </a:r>
        </a:p>
      </dsp:txBody>
      <dsp:txXfrm>
        <a:off x="59786" y="1279094"/>
        <a:ext cx="5731365" cy="1105156"/>
      </dsp:txXfrm>
    </dsp:sp>
    <dsp:sp modelId="{0F687B90-D5B4-6F47-80FD-5E4607B4843B}">
      <dsp:nvSpPr>
        <dsp:cNvPr id="0" name=""/>
        <dsp:cNvSpPr/>
      </dsp:nvSpPr>
      <dsp:spPr>
        <a:xfrm>
          <a:off x="0" y="3336274"/>
          <a:ext cx="5850937" cy="1276505"/>
        </a:xfrm>
        <a:prstGeom prst="roundRect">
          <a:avLst/>
        </a:prstGeom>
        <a:gradFill rotWithShape="0">
          <a:gsLst>
            <a:gs pos="0">
              <a:schemeClr val="accent5">
                <a:hueOff val="-1480675"/>
                <a:satOff val="441"/>
                <a:lumOff val="-7058"/>
                <a:alphaOff val="0"/>
                <a:satMod val="103000"/>
                <a:lumMod val="102000"/>
                <a:tint val="94000"/>
              </a:schemeClr>
            </a:gs>
            <a:gs pos="50000">
              <a:schemeClr val="accent5">
                <a:hueOff val="-1480675"/>
                <a:satOff val="441"/>
                <a:lumOff val="-7058"/>
                <a:alphaOff val="0"/>
                <a:satMod val="110000"/>
                <a:lumMod val="100000"/>
                <a:shade val="100000"/>
              </a:schemeClr>
            </a:gs>
            <a:gs pos="100000">
              <a:schemeClr val="accent5">
                <a:hueOff val="-1480675"/>
                <a:satOff val="441"/>
                <a:lumOff val="-70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Choose one or two activities to complete each week from the NEW library activity grid. </a:t>
          </a:r>
        </a:p>
      </dsp:txBody>
      <dsp:txXfrm>
        <a:off x="62314" y="3398588"/>
        <a:ext cx="5726309" cy="1151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Sunday, August 22, 2021</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29104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Sunday, August 22, 2021</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387089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Sunday, August 22, 2021</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827095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Sunday, August 22, 2021</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9550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Sunday, August 22, 2021</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53397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Sunday, August 22, 2021</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02555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Sunday, August 22, 2021</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91330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Sunday, August 22, 2021</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68636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Sunday, August 22, 2021</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965355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Sunday, August 22, 2021</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67644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Sunday, August 22, 2021</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718110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Sunday, August 22, 2021</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329059424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inq.co/class/9wg" TargetMode="External"/><Relationship Id="rId2" Type="http://schemas.openxmlformats.org/officeDocument/2006/relationships/hyperlink" Target="http://inq.coclass/9wg" TargetMode="Externa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2.tiff"/><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0.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9.gif"/></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www/" TargetMode="External"/><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9.gif"/><Relationship Id="rId4" Type="http://schemas.openxmlformats.org/officeDocument/2006/relationships/image" Target="../media/image8.gif"/></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2.tiff"/><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PC-VihitK0s" TargetMode="External"/><Relationship Id="rId2" Type="http://schemas.openxmlformats.org/officeDocument/2006/relationships/hyperlink" Target="https://www.youtube.com/watch?v=kX2nBTWLx2M&amp;feature=youtu.be" TargetMode="Externa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tiff"/></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tkFPyue5X3Q" TargetMode="External"/><Relationship Id="rId2" Type="http://schemas.openxmlformats.org/officeDocument/2006/relationships/image" Target="../media/image40.tiff"/><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9.gif"/></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22.tiff"/><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2.tiff"/></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Ewqq-3xJFdI" TargetMode="External"/><Relationship Id="rId2" Type="http://schemas.openxmlformats.org/officeDocument/2006/relationships/image" Target="../media/image22.tiff"/><Relationship Id="rId1" Type="http://schemas.openxmlformats.org/officeDocument/2006/relationships/slideLayout" Target="../slideLayouts/slideLayout2.xml"/><Relationship Id="rId5" Type="http://schemas.openxmlformats.org/officeDocument/2006/relationships/image" Target="../media/image48.gif"/><Relationship Id="rId4" Type="http://schemas.openxmlformats.org/officeDocument/2006/relationships/image" Target="../media/image47.gi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2.tiff"/><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5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ncil Background Design #ppt #backgrounds #powerpoint #presentations">
            <a:extLst>
              <a:ext uri="{FF2B5EF4-FFF2-40B4-BE49-F238E27FC236}">
                <a16:creationId xmlns:a16="http://schemas.microsoft.com/office/drawing/2014/main" id="{8D70DFA6-E67F-5547-8D3C-2337E86275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89"/>
          <a:stretch/>
        </p:blipFill>
        <p:spPr bwMode="auto">
          <a:xfrm>
            <a:off x="0" y="-1"/>
            <a:ext cx="12213265" cy="68912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2AF031-F958-A44A-8DE3-41779C9F7A7B}"/>
              </a:ext>
            </a:extLst>
          </p:cNvPr>
          <p:cNvSpPr>
            <a:spLocks noGrp="1"/>
          </p:cNvSpPr>
          <p:nvPr>
            <p:ph type="ctrTitle"/>
          </p:nvPr>
        </p:nvSpPr>
        <p:spPr>
          <a:xfrm>
            <a:off x="7145432" y="3702759"/>
            <a:ext cx="4188209" cy="2369195"/>
          </a:xfrm>
        </p:spPr>
        <p:txBody>
          <a:bodyPr anchor="t">
            <a:normAutofit/>
          </a:bodyPr>
          <a:lstStyle/>
          <a:p>
            <a:pPr>
              <a:lnSpc>
                <a:spcPct val="150000"/>
              </a:lnSpc>
            </a:pPr>
            <a:r>
              <a:rPr lang="en-US" sz="4800" dirty="0">
                <a:solidFill>
                  <a:srgbClr val="FF0000"/>
                </a:solidFill>
                <a:latin typeface="Neue Haas Grotesk Text Pro" panose="020B0504020202020204" pitchFamily="34" charset="77"/>
              </a:rPr>
              <a:t>STAGE 1</a:t>
            </a:r>
            <a:endParaRPr lang="en-US" sz="5400" dirty="0">
              <a:solidFill>
                <a:srgbClr val="FF0000"/>
              </a:solidFill>
              <a:latin typeface="Neue Haas Grotesk Text Pro" panose="020B0504020202020204" pitchFamily="34" charset="77"/>
            </a:endParaRPr>
          </a:p>
        </p:txBody>
      </p:sp>
      <p:sp>
        <p:nvSpPr>
          <p:cNvPr id="5" name="Title 1">
            <a:extLst>
              <a:ext uri="{FF2B5EF4-FFF2-40B4-BE49-F238E27FC236}">
                <a16:creationId xmlns:a16="http://schemas.microsoft.com/office/drawing/2014/main" id="{E92031AE-E592-2E48-A67E-01E77D5041C7}"/>
              </a:ext>
            </a:extLst>
          </p:cNvPr>
          <p:cNvSpPr txBox="1">
            <a:spLocks/>
          </p:cNvSpPr>
          <p:nvPr/>
        </p:nvSpPr>
        <p:spPr>
          <a:xfrm>
            <a:off x="-440950" y="3611108"/>
            <a:ext cx="5398278" cy="991337"/>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2800" b="0" dirty="0">
                <a:solidFill>
                  <a:srgbClr val="7030A0"/>
                </a:solidFill>
                <a:latin typeface="Neue Haas Grotesk Text Pro" panose="020B0504020202020204" pitchFamily="34" charset="77"/>
              </a:rPr>
              <a:t>MRS FLEMING</a:t>
            </a:r>
            <a:br>
              <a:rPr lang="en-US" sz="2800" b="0" dirty="0">
                <a:solidFill>
                  <a:srgbClr val="7030A0"/>
                </a:solidFill>
                <a:latin typeface="Neue Haas Grotesk Text Pro" panose="020B0504020202020204" pitchFamily="34" charset="77"/>
              </a:rPr>
            </a:br>
            <a:r>
              <a:rPr lang="en-US" sz="1100" b="0" dirty="0">
                <a:solidFill>
                  <a:srgbClr val="7030A0"/>
                </a:solidFill>
                <a:latin typeface="Neue Haas Grotesk Text Pro" panose="020B0504020202020204" pitchFamily="34" charset="77"/>
              </a:rPr>
              <a:t>(ASSISTANT PRINCIPAL)</a:t>
            </a:r>
            <a:endParaRPr lang="en-US" sz="6000" b="0" dirty="0">
              <a:solidFill>
                <a:srgbClr val="7030A0"/>
              </a:solidFill>
              <a:latin typeface="Neue Haas Grotesk Text Pro" panose="020B0504020202020204" pitchFamily="34" charset="77"/>
            </a:endParaRPr>
          </a:p>
        </p:txBody>
      </p:sp>
      <p:sp>
        <p:nvSpPr>
          <p:cNvPr id="6" name="Title 1">
            <a:extLst>
              <a:ext uri="{FF2B5EF4-FFF2-40B4-BE49-F238E27FC236}">
                <a16:creationId xmlns:a16="http://schemas.microsoft.com/office/drawing/2014/main" id="{28027F80-FA08-2F4C-8EE9-33E806B916A1}"/>
              </a:ext>
            </a:extLst>
          </p:cNvPr>
          <p:cNvSpPr txBox="1">
            <a:spLocks/>
          </p:cNvSpPr>
          <p:nvPr/>
        </p:nvSpPr>
        <p:spPr>
          <a:xfrm rot="1959886">
            <a:off x="-531273" y="2192053"/>
            <a:ext cx="7225022" cy="634077"/>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2000" b="0" dirty="0">
                <a:latin typeface="Neue Haas Grotesk Text Pro" panose="020B0504020202020204" pitchFamily="34" charset="77"/>
              </a:rPr>
              <a:t>MRS MAZLOUM/ MRS ENRIGHT</a:t>
            </a:r>
            <a:endParaRPr lang="en-US" sz="4800" b="0" dirty="0">
              <a:latin typeface="Neue Haas Grotesk Text Pro" panose="020B0504020202020204" pitchFamily="34" charset="77"/>
            </a:endParaRPr>
          </a:p>
        </p:txBody>
      </p:sp>
      <p:sp>
        <p:nvSpPr>
          <p:cNvPr id="7" name="Title 1">
            <a:extLst>
              <a:ext uri="{FF2B5EF4-FFF2-40B4-BE49-F238E27FC236}">
                <a16:creationId xmlns:a16="http://schemas.microsoft.com/office/drawing/2014/main" id="{56EF6AF0-398C-954D-9DB2-C9DE444045C4}"/>
              </a:ext>
            </a:extLst>
          </p:cNvPr>
          <p:cNvSpPr txBox="1">
            <a:spLocks/>
          </p:cNvSpPr>
          <p:nvPr/>
        </p:nvSpPr>
        <p:spPr>
          <a:xfrm rot="19944611">
            <a:off x="8908548" y="1050824"/>
            <a:ext cx="4254057" cy="450167"/>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1800" b="0" dirty="0">
                <a:solidFill>
                  <a:schemeClr val="bg1"/>
                </a:solidFill>
                <a:latin typeface="Neue Haas Grotesk Text Pro" panose="020B0504020202020204" pitchFamily="34" charset="77"/>
              </a:rPr>
              <a:t>MS ROBINSON</a:t>
            </a:r>
            <a:endParaRPr lang="en-US" sz="4400" b="0" dirty="0">
              <a:solidFill>
                <a:schemeClr val="bg1"/>
              </a:solidFill>
              <a:latin typeface="Neue Haas Grotesk Text Pro" panose="020B0504020202020204" pitchFamily="34" charset="77"/>
            </a:endParaRPr>
          </a:p>
        </p:txBody>
      </p:sp>
      <p:sp>
        <p:nvSpPr>
          <p:cNvPr id="8" name="Title 1">
            <a:extLst>
              <a:ext uri="{FF2B5EF4-FFF2-40B4-BE49-F238E27FC236}">
                <a16:creationId xmlns:a16="http://schemas.microsoft.com/office/drawing/2014/main" id="{6D19EB81-C815-EF42-8268-AA9CF32DABD5}"/>
              </a:ext>
            </a:extLst>
          </p:cNvPr>
          <p:cNvSpPr txBox="1">
            <a:spLocks/>
          </p:cNvSpPr>
          <p:nvPr/>
        </p:nvSpPr>
        <p:spPr>
          <a:xfrm rot="173109">
            <a:off x="602622" y="5310418"/>
            <a:ext cx="5041839" cy="1128969"/>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1800" b="0" dirty="0">
                <a:solidFill>
                  <a:schemeClr val="bg1"/>
                </a:solidFill>
                <a:latin typeface="Neue Haas Grotesk Text Pro" panose="020B0504020202020204" pitchFamily="34" charset="77"/>
              </a:rPr>
              <a:t>MISS HOLDSWORTH</a:t>
            </a:r>
            <a:endParaRPr lang="en-US" sz="4400" b="0" dirty="0">
              <a:solidFill>
                <a:schemeClr val="bg1"/>
              </a:solidFill>
              <a:latin typeface="Neue Haas Grotesk Text Pro" panose="020B0504020202020204" pitchFamily="34" charset="77"/>
            </a:endParaRPr>
          </a:p>
        </p:txBody>
      </p:sp>
      <p:sp>
        <p:nvSpPr>
          <p:cNvPr id="9" name="Title 1">
            <a:extLst>
              <a:ext uri="{FF2B5EF4-FFF2-40B4-BE49-F238E27FC236}">
                <a16:creationId xmlns:a16="http://schemas.microsoft.com/office/drawing/2014/main" id="{49B4FCF7-3B00-5249-B5C2-5B4F801363C3}"/>
              </a:ext>
            </a:extLst>
          </p:cNvPr>
          <p:cNvSpPr txBox="1">
            <a:spLocks/>
          </p:cNvSpPr>
          <p:nvPr/>
        </p:nvSpPr>
        <p:spPr>
          <a:xfrm rot="4197338">
            <a:off x="4467094" y="1191012"/>
            <a:ext cx="3257809" cy="633991"/>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2000" b="0" dirty="0">
                <a:latin typeface="Neue Haas Grotesk Text Pro" panose="020B0504020202020204" pitchFamily="34" charset="77"/>
              </a:rPr>
              <a:t>MISS MORATA</a:t>
            </a:r>
          </a:p>
        </p:txBody>
      </p:sp>
      <p:sp>
        <p:nvSpPr>
          <p:cNvPr id="11" name="Title 1">
            <a:extLst>
              <a:ext uri="{FF2B5EF4-FFF2-40B4-BE49-F238E27FC236}">
                <a16:creationId xmlns:a16="http://schemas.microsoft.com/office/drawing/2014/main" id="{9788E983-6F6C-284D-930C-0CBAF7F28CEA}"/>
              </a:ext>
            </a:extLst>
          </p:cNvPr>
          <p:cNvSpPr txBox="1">
            <a:spLocks/>
          </p:cNvSpPr>
          <p:nvPr/>
        </p:nvSpPr>
        <p:spPr>
          <a:xfrm rot="5864165">
            <a:off x="6007805" y="581950"/>
            <a:ext cx="2536881" cy="1013371"/>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1800" b="0" dirty="0">
                <a:latin typeface="Neue Haas Grotesk Text Pro" panose="020B0504020202020204" pitchFamily="34" charset="77"/>
              </a:rPr>
              <a:t>MISS UNAL</a:t>
            </a:r>
            <a:endParaRPr lang="en-US" sz="4400" b="0" dirty="0">
              <a:latin typeface="Neue Haas Grotesk Text Pro" panose="020B0504020202020204" pitchFamily="34" charset="77"/>
            </a:endParaRPr>
          </a:p>
        </p:txBody>
      </p:sp>
    </p:spTree>
    <p:extLst>
      <p:ext uri="{BB962C8B-B14F-4D97-AF65-F5344CB8AC3E}">
        <p14:creationId xmlns:p14="http://schemas.microsoft.com/office/powerpoint/2010/main" val="3454548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0BF4A1-714C-419E-A19F-578DE93BE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91A9BD-D57F-4941-931F-40597AB3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4DB264-9467-4730-B9E9-C9A97DD66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B097F88-2120-47B4-B891-5B28F66BB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BF9338F5-05AB-4DC5-BD1C-1A9F26C38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extLst>
              <p:ext uri="{D42A27DB-BD31-4B8C-83A1-F6EECF244321}">
                <p14:modId xmlns:p14="http://schemas.microsoft.com/office/powerpoint/2010/main" val="2980793327"/>
              </p:ext>
            </p:extLst>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6741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315596D0-7A93-45AB-A289-2A2B141E0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90F64BE-B6DF-4D20-9A3E-DAD003896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0"/>
            <a:ext cx="4038601" cy="6866462"/>
          </a:xfrm>
          <a:prstGeom prst="rect">
            <a:avLst/>
          </a:prstGeom>
          <a:gradFill>
            <a:gsLst>
              <a:gs pos="0">
                <a:schemeClr val="accent5"/>
              </a:gs>
              <a:gs pos="100000">
                <a:schemeClr val="accent4">
                  <a:alpha val="55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299ACA5-1949-4821-8FA4-95A78A209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5328" y="1633640"/>
            <a:ext cx="6866462" cy="3581401"/>
          </a:xfrm>
          <a:prstGeom prst="rect">
            <a:avLst/>
          </a:prstGeom>
          <a:gradFill>
            <a:gsLst>
              <a:gs pos="0">
                <a:schemeClr val="accent2"/>
              </a:gs>
              <a:gs pos="100000">
                <a:schemeClr val="accent5">
                  <a:alpha val="13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5559C2F-075A-49B7-8935-459124513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32044"/>
            <a:ext cx="4038600" cy="4634418"/>
          </a:xfrm>
          <a:prstGeom prst="rect">
            <a:avLst/>
          </a:prstGeom>
          <a:gradFill>
            <a:gsLst>
              <a:gs pos="0">
                <a:schemeClr val="accent5">
                  <a:alpha val="36000"/>
                </a:schemeClr>
              </a:gs>
              <a:gs pos="67000">
                <a:schemeClr val="accent5">
                  <a:alpha val="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r>
              <a:rPr lang="en-US" sz="1800" b="0" cap="none" spc="750" dirty="0">
                <a:solidFill>
                  <a:schemeClr val="bg1"/>
                </a:solidFill>
              </a:rPr>
              <a:t>Complete the worksheets and then do 3 activities on </a:t>
            </a:r>
            <a:r>
              <a:rPr lang="en-US" sz="1800" b="0" cap="none" spc="750" dirty="0" err="1">
                <a:solidFill>
                  <a:schemeClr val="bg1"/>
                </a:solidFill>
              </a:rPr>
              <a:t>mathletics</a:t>
            </a:r>
            <a:r>
              <a:rPr lang="en-US" sz="1800" b="0" cap="none" spc="750" dirty="0">
                <a:solidFill>
                  <a:schemeClr val="bg1"/>
                </a:solidFill>
              </a:rPr>
              <a:t> or </a:t>
            </a:r>
            <a:r>
              <a:rPr lang="en-US" sz="1800" b="0" cap="none" spc="750" dirty="0" err="1">
                <a:solidFill>
                  <a:schemeClr val="bg1"/>
                </a:solidFill>
              </a:rPr>
              <a:t>studyladder</a:t>
            </a:r>
            <a:r>
              <a:rPr lang="en-US" sz="1800" b="0" cap="none" spc="750" dirty="0">
                <a:solidFill>
                  <a:schemeClr val="bg1"/>
                </a:solidFill>
              </a:rPr>
              <a:t>.</a:t>
            </a:r>
            <a:endParaRPr lang="en-US" sz="3200" b="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2d and 3d shapes</a:t>
            </a:r>
          </a:p>
        </p:txBody>
      </p:sp>
      <p:pic>
        <p:nvPicPr>
          <p:cNvPr id="4" name="Picture 3">
            <a:extLst>
              <a:ext uri="{FF2B5EF4-FFF2-40B4-BE49-F238E27FC236}">
                <a16:creationId xmlns:a16="http://schemas.microsoft.com/office/drawing/2014/main" id="{CE64D2B3-D8D5-DE46-9E43-49BCDC64A294}"/>
              </a:ext>
            </a:extLst>
          </p:cNvPr>
          <p:cNvPicPr>
            <a:picLocks noChangeAspect="1"/>
          </p:cNvPicPr>
          <p:nvPr/>
        </p:nvPicPr>
        <p:blipFill>
          <a:blip r:embed="rId2"/>
          <a:stretch>
            <a:fillRect/>
          </a:stretch>
        </p:blipFill>
        <p:spPr>
          <a:xfrm>
            <a:off x="4038600" y="-17780"/>
            <a:ext cx="3425767" cy="4847893"/>
          </a:xfrm>
          <a:prstGeom prst="rect">
            <a:avLst/>
          </a:prstGeom>
        </p:spPr>
      </p:pic>
      <p:pic>
        <p:nvPicPr>
          <p:cNvPr id="5" name="Picture 4">
            <a:extLst>
              <a:ext uri="{FF2B5EF4-FFF2-40B4-BE49-F238E27FC236}">
                <a16:creationId xmlns:a16="http://schemas.microsoft.com/office/drawing/2014/main" id="{0A5A77FA-DEB6-FF41-9A49-53EA8A537B03}"/>
              </a:ext>
            </a:extLst>
          </p:cNvPr>
          <p:cNvPicPr>
            <a:picLocks noChangeAspect="1"/>
          </p:cNvPicPr>
          <p:nvPr/>
        </p:nvPicPr>
        <p:blipFill>
          <a:blip r:embed="rId3"/>
          <a:stretch>
            <a:fillRect/>
          </a:stretch>
        </p:blipFill>
        <p:spPr>
          <a:xfrm rot="5400000">
            <a:off x="7963629" y="2765520"/>
            <a:ext cx="3388685" cy="4795417"/>
          </a:xfrm>
          <a:prstGeom prst="rect">
            <a:avLst/>
          </a:prstGeom>
        </p:spPr>
      </p:pic>
    </p:spTree>
    <p:extLst>
      <p:ext uri="{BB962C8B-B14F-4D97-AF65-F5344CB8AC3E}">
        <p14:creationId xmlns:p14="http://schemas.microsoft.com/office/powerpoint/2010/main" val="1892190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F10006E4-EE3F-4BA5-969B-9C1F4D2A5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9A222C1E-3704-4832-9C78-831C20475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5779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0048CD0-C1E3-408B-9997-95A7318C4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10073" y="-29845"/>
            <a:ext cx="1594272" cy="12192001"/>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85716001-E153-41C3-B516-3B3DDE461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5266479"/>
            <a:ext cx="7792839" cy="1594270"/>
          </a:xfrm>
          <a:prstGeom prst="rect">
            <a:avLst/>
          </a:prstGeom>
          <a:gradFill>
            <a:gsLst>
              <a:gs pos="22000">
                <a:schemeClr val="accent2">
                  <a:alpha val="0"/>
                </a:schemeClr>
              </a:gs>
              <a:gs pos="99000">
                <a:schemeClr val="accent2">
                  <a:alpha val="50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393386AA-0F9F-47DB-B637-A39C50733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4351124"/>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B9F5A1D1-F0AC-4E22-8131-2832810304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3" y="5267265"/>
            <a:ext cx="9729549" cy="113107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4927A198-E21B-4641-8111-C9A62EFF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0" y="5257800"/>
            <a:ext cx="7921319"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2155939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KLA</a:t>
            </a:r>
            <a:r>
              <a:rPr lang="en-US" sz="2800" dirty="0"/>
              <a:t> </a:t>
            </a:r>
            <a:r>
              <a:rPr lang="en-US" sz="4000" dirty="0"/>
              <a:t>- geography</a:t>
            </a:r>
            <a:endParaRPr lang="en-US" sz="2800" dirty="0"/>
          </a:p>
        </p:txBody>
      </p:sp>
      <p:sp>
        <p:nvSpPr>
          <p:cNvPr id="73" name="Rectangle 7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DD4DDE-F338-3A45-9516-5FA30F109C25}"/>
              </a:ext>
            </a:extLst>
          </p:cNvPr>
          <p:cNvSpPr txBox="1"/>
          <p:nvPr/>
        </p:nvSpPr>
        <p:spPr>
          <a:xfrm>
            <a:off x="845285" y="4403962"/>
            <a:ext cx="4498239" cy="1477328"/>
          </a:xfrm>
          <a:prstGeom prst="rect">
            <a:avLst/>
          </a:prstGeom>
          <a:solidFill>
            <a:schemeClr val="accent6">
              <a:lumMod val="60000"/>
              <a:lumOff val="40000"/>
            </a:schemeClr>
          </a:solidFill>
        </p:spPr>
        <p:txBody>
          <a:bodyPr wrap="square" rtlCol="0">
            <a:spAutoFit/>
          </a:bodyPr>
          <a:lstStyle/>
          <a:p>
            <a:pPr lvl="0" algn="ctr"/>
            <a:br>
              <a:rPr lang="en-US" dirty="0">
                <a:solidFill>
                  <a:schemeClr val="bg1"/>
                </a:solidFill>
                <a:hlinkClick r:id="rId2">
                  <a:extLst>
                    <a:ext uri="{A12FA001-AC4F-418D-AE19-62706E023703}">
                      <ahyp:hlinkClr xmlns:ahyp="http://schemas.microsoft.com/office/drawing/2018/hyperlinkcolor" val="tx"/>
                    </a:ext>
                  </a:extLst>
                </a:hlinkClick>
              </a:rPr>
            </a:br>
            <a:r>
              <a:rPr lang="en-US" dirty="0">
                <a:solidFill>
                  <a:schemeClr val="bg1"/>
                </a:solidFill>
                <a:hlinkClick r:id="rId3">
                  <a:extLst>
                    <a:ext uri="{A12FA001-AC4F-418D-AE19-62706E023703}">
                      <ahyp:hlinkClr xmlns:ahyp="http://schemas.microsoft.com/office/drawing/2018/hyperlinkcolor" val="tx"/>
                    </a:ext>
                  </a:extLst>
                </a:hlinkClick>
              </a:rPr>
              <a:t>http://inq.co/class/9wg</a:t>
            </a:r>
            <a:endParaRPr lang="en-US" dirty="0">
              <a:solidFill>
                <a:schemeClr val="bg1"/>
              </a:solidFill>
            </a:endParaRPr>
          </a:p>
          <a:p>
            <a:pPr lvl="0" algn="ctr"/>
            <a:endParaRPr lang="en-US" dirty="0">
              <a:solidFill>
                <a:schemeClr val="bg1"/>
              </a:solidFill>
            </a:endParaRPr>
          </a:p>
          <a:p>
            <a:pPr lvl="0" algn="ctr"/>
            <a:r>
              <a:rPr lang="en-US" dirty="0"/>
              <a:t>Code: 9484</a:t>
            </a:r>
          </a:p>
          <a:p>
            <a:pPr algn="ctr"/>
            <a:endParaRPr lang="en-US" dirty="0"/>
          </a:p>
        </p:txBody>
      </p:sp>
      <p:sp>
        <p:nvSpPr>
          <p:cNvPr id="12" name="TextBox 11">
            <a:extLst>
              <a:ext uri="{FF2B5EF4-FFF2-40B4-BE49-F238E27FC236}">
                <a16:creationId xmlns:a16="http://schemas.microsoft.com/office/drawing/2014/main" id="{A3ED9D33-9BEB-A647-A98E-6D3D8BF7461D}"/>
              </a:ext>
            </a:extLst>
          </p:cNvPr>
          <p:cNvSpPr txBox="1"/>
          <p:nvPr/>
        </p:nvSpPr>
        <p:spPr>
          <a:xfrm>
            <a:off x="845286" y="1792812"/>
            <a:ext cx="4498239" cy="2308324"/>
          </a:xfrm>
          <a:prstGeom prst="rect">
            <a:avLst/>
          </a:prstGeom>
          <a:solidFill>
            <a:schemeClr val="accent5">
              <a:lumMod val="75000"/>
            </a:schemeClr>
          </a:solidFill>
        </p:spPr>
        <p:txBody>
          <a:bodyPr wrap="square" rtlCol="0">
            <a:spAutoFit/>
          </a:bodyPr>
          <a:lstStyle/>
          <a:p>
            <a:r>
              <a:rPr lang="en-AU" dirty="0">
                <a:solidFill>
                  <a:schemeClr val="bg1"/>
                </a:solidFill>
              </a:rPr>
              <a:t>Todays lesson is on ‘Built Features’. These are things that are made by man. Read the </a:t>
            </a:r>
            <a:r>
              <a:rPr lang="en-AU" dirty="0" err="1">
                <a:solidFill>
                  <a:schemeClr val="bg1"/>
                </a:solidFill>
              </a:rPr>
              <a:t>ebook</a:t>
            </a:r>
            <a:r>
              <a:rPr lang="en-AU" dirty="0">
                <a:solidFill>
                  <a:schemeClr val="bg1"/>
                </a:solidFill>
              </a:rPr>
              <a:t> and do the fun quiz video. Can you recognise things that are natural, manmade or both? Then complete the worksheet to draw your school. Make sure you include natural and built features. Hint: You can use the google Earth Link to find your school and help you.</a:t>
            </a:r>
          </a:p>
        </p:txBody>
      </p:sp>
      <p:pic>
        <p:nvPicPr>
          <p:cNvPr id="5" name="Picture 4">
            <a:extLst>
              <a:ext uri="{FF2B5EF4-FFF2-40B4-BE49-F238E27FC236}">
                <a16:creationId xmlns:a16="http://schemas.microsoft.com/office/drawing/2014/main" id="{4BBB76ED-FFF5-394B-B998-B63E691AAE95}"/>
              </a:ext>
            </a:extLst>
          </p:cNvPr>
          <p:cNvPicPr>
            <a:picLocks noChangeAspect="1"/>
          </p:cNvPicPr>
          <p:nvPr/>
        </p:nvPicPr>
        <p:blipFill>
          <a:blip r:embed="rId4"/>
          <a:stretch>
            <a:fillRect/>
          </a:stretch>
        </p:blipFill>
        <p:spPr>
          <a:xfrm>
            <a:off x="5523838" y="1417571"/>
            <a:ext cx="6266375" cy="4463719"/>
          </a:xfrm>
          <a:prstGeom prst="rect">
            <a:avLst/>
          </a:prstGeom>
        </p:spPr>
      </p:pic>
    </p:spTree>
    <p:extLst>
      <p:ext uri="{BB962C8B-B14F-4D97-AF65-F5344CB8AC3E}">
        <p14:creationId xmlns:p14="http://schemas.microsoft.com/office/powerpoint/2010/main" val="3245630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43639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TUESDAY 24</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7</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455995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dirty="0"/>
              <a:t>Task 1 – Spelling</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br>
              <a:rPr lang="en-US" dirty="0"/>
            </a:br>
            <a:r>
              <a:rPr lang="en-US" b="1" dirty="0"/>
              <a:t>Middle </a:t>
            </a:r>
            <a:br>
              <a:rPr lang="en-US" b="1" dirty="0"/>
            </a:br>
            <a:r>
              <a:rPr lang="en-US" dirty="0"/>
              <a:t>Task 1 – </a:t>
            </a:r>
            <a:r>
              <a:rPr lang="en-US" dirty="0" err="1"/>
              <a:t>Maths</a:t>
            </a:r>
            <a:r>
              <a:rPr lang="en-US" dirty="0"/>
              <a:t> Grid</a:t>
            </a:r>
          </a:p>
          <a:p>
            <a:pPr marL="0" indent="0" algn="ctr">
              <a:buNone/>
            </a:pPr>
            <a:r>
              <a:rPr lang="en-US" dirty="0"/>
              <a:t>Task 2 – Activity Worksheet</a:t>
            </a:r>
          </a:p>
          <a:p>
            <a:pPr marL="0" indent="0" algn="ctr">
              <a:buNone/>
            </a:pPr>
            <a:r>
              <a:rPr lang="en-US" b="1" dirty="0"/>
              <a:t>Final</a:t>
            </a:r>
            <a:br>
              <a:rPr lang="en-US" b="1" dirty="0"/>
            </a:br>
            <a:r>
              <a:rPr lang="en-US" dirty="0"/>
              <a:t>Library</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828760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676523" y="2557926"/>
            <a:ext cx="5007788" cy="3339128"/>
          </a:xfrm>
        </p:spPr>
        <p:txBody>
          <a:bodyPr>
            <a:normAutofit fontScale="92500" lnSpcReduction="10000"/>
          </a:bodyPr>
          <a:lstStyle/>
          <a:p>
            <a:pPr marL="0" indent="0">
              <a:lnSpc>
                <a:spcPct val="200000"/>
              </a:lnSpc>
              <a:buNone/>
            </a:pPr>
            <a:r>
              <a:rPr lang="en-US" dirty="0"/>
              <a:t>Complete the Look, Cover, Write, Check worksheet (on a piece of paper). Write some sentences. Circle any nouns in your sentences.</a:t>
            </a:r>
          </a:p>
          <a:p>
            <a:pPr marL="0" indent="0">
              <a:lnSpc>
                <a:spcPct val="200000"/>
              </a:lnSpc>
              <a:buNone/>
            </a:pPr>
            <a:r>
              <a:rPr lang="en-US" dirty="0"/>
              <a:t>Then complete your tricky word!</a:t>
            </a:r>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4" name="Picture 3">
            <a:extLst>
              <a:ext uri="{FF2B5EF4-FFF2-40B4-BE49-F238E27FC236}">
                <a16:creationId xmlns:a16="http://schemas.microsoft.com/office/drawing/2014/main" id="{9B74DE3F-AC39-024A-9A4E-4DB93CCD45F6}"/>
              </a:ext>
            </a:extLst>
          </p:cNvPr>
          <p:cNvPicPr>
            <a:picLocks noChangeAspect="1"/>
          </p:cNvPicPr>
          <p:nvPr/>
        </p:nvPicPr>
        <p:blipFill>
          <a:blip r:embed="rId3"/>
          <a:stretch>
            <a:fillRect/>
          </a:stretch>
        </p:blipFill>
        <p:spPr>
          <a:xfrm rot="5400000">
            <a:off x="6999481" y="796579"/>
            <a:ext cx="4299998" cy="6085040"/>
          </a:xfrm>
          <a:prstGeom prst="rect">
            <a:avLst/>
          </a:prstGeom>
        </p:spPr>
      </p:pic>
    </p:spTree>
    <p:extLst>
      <p:ext uri="{BB962C8B-B14F-4D97-AF65-F5344CB8AC3E}">
        <p14:creationId xmlns:p14="http://schemas.microsoft.com/office/powerpoint/2010/main" val="2866285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6F95B-7137-4146-8BEA-E11A4D7658BF}"/>
              </a:ext>
            </a:extLst>
          </p:cNvPr>
          <p:cNvPicPr>
            <a:picLocks noChangeAspect="1"/>
          </p:cNvPicPr>
          <p:nvPr/>
        </p:nvPicPr>
        <p:blipFill>
          <a:blip r:embed="rId2"/>
          <a:stretch>
            <a:fillRect/>
          </a:stretch>
        </p:blipFill>
        <p:spPr>
          <a:xfrm rot="5400000">
            <a:off x="6747770" y="120904"/>
            <a:ext cx="4508445" cy="6380018"/>
          </a:xfrm>
          <a:prstGeom prst="rect">
            <a:avLst/>
          </a:prstGeom>
        </p:spPr>
      </p:pic>
      <p:pic>
        <p:nvPicPr>
          <p:cNvPr id="2" name="Picture 1">
            <a:extLst>
              <a:ext uri="{FF2B5EF4-FFF2-40B4-BE49-F238E27FC236}">
                <a16:creationId xmlns:a16="http://schemas.microsoft.com/office/drawing/2014/main" id="{B593A377-5D19-0B43-A774-87C164B81EC8}"/>
              </a:ext>
            </a:extLst>
          </p:cNvPr>
          <p:cNvPicPr>
            <a:picLocks noChangeAspect="1"/>
          </p:cNvPicPr>
          <p:nvPr/>
        </p:nvPicPr>
        <p:blipFill>
          <a:blip r:embed="rId3"/>
          <a:stretch>
            <a:fillRect/>
          </a:stretch>
        </p:blipFill>
        <p:spPr>
          <a:xfrm rot="5400000">
            <a:off x="894128" y="262913"/>
            <a:ext cx="4307743" cy="6096000"/>
          </a:xfrm>
          <a:prstGeom prst="rect">
            <a:avLst/>
          </a:prstGeom>
        </p:spPr>
      </p:pic>
      <p:sp>
        <p:nvSpPr>
          <p:cNvPr id="4" name="TextBox 3">
            <a:extLst>
              <a:ext uri="{FF2B5EF4-FFF2-40B4-BE49-F238E27FC236}">
                <a16:creationId xmlns:a16="http://schemas.microsoft.com/office/drawing/2014/main" id="{56ED2DE1-92B3-8548-9316-C60DFF1400F0}"/>
              </a:ext>
            </a:extLst>
          </p:cNvPr>
          <p:cNvSpPr txBox="1"/>
          <p:nvPr/>
        </p:nvSpPr>
        <p:spPr>
          <a:xfrm>
            <a:off x="1662545" y="554182"/>
            <a:ext cx="3006437" cy="523220"/>
          </a:xfrm>
          <a:prstGeom prst="rect">
            <a:avLst/>
          </a:prstGeom>
          <a:solidFill>
            <a:schemeClr val="bg1"/>
          </a:solidFill>
        </p:spPr>
        <p:txBody>
          <a:bodyPr wrap="square" rtlCol="0">
            <a:spAutoFit/>
          </a:bodyPr>
          <a:lstStyle/>
          <a:p>
            <a:pPr algn="ctr"/>
            <a:r>
              <a:rPr lang="en-US" sz="2800" dirty="0"/>
              <a:t>Year 1</a:t>
            </a:r>
          </a:p>
        </p:txBody>
      </p:sp>
      <p:sp>
        <p:nvSpPr>
          <p:cNvPr id="7" name="TextBox 6">
            <a:extLst>
              <a:ext uri="{FF2B5EF4-FFF2-40B4-BE49-F238E27FC236}">
                <a16:creationId xmlns:a16="http://schemas.microsoft.com/office/drawing/2014/main" id="{E0E2048F-520B-CE48-91F8-2116D5584849}"/>
              </a:ext>
            </a:extLst>
          </p:cNvPr>
          <p:cNvSpPr txBox="1"/>
          <p:nvPr/>
        </p:nvSpPr>
        <p:spPr>
          <a:xfrm>
            <a:off x="7651174" y="769644"/>
            <a:ext cx="3006437" cy="523220"/>
          </a:xfrm>
          <a:prstGeom prst="rect">
            <a:avLst/>
          </a:prstGeom>
          <a:noFill/>
        </p:spPr>
        <p:txBody>
          <a:bodyPr wrap="square" rtlCol="0">
            <a:spAutoFit/>
          </a:bodyPr>
          <a:lstStyle/>
          <a:p>
            <a:pPr algn="ctr"/>
            <a:r>
              <a:rPr lang="en-US" sz="2800" dirty="0"/>
              <a:t>Year 2</a:t>
            </a:r>
          </a:p>
        </p:txBody>
      </p:sp>
    </p:spTree>
    <p:extLst>
      <p:ext uri="{BB962C8B-B14F-4D97-AF65-F5344CB8AC3E}">
        <p14:creationId xmlns:p14="http://schemas.microsoft.com/office/powerpoint/2010/main" val="3655456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3904438" cy="3987119"/>
          </a:xfrm>
        </p:spPr>
        <p:txBody>
          <a:bodyPr>
            <a:normAutofit/>
          </a:bodyPr>
          <a:lstStyle/>
          <a:p>
            <a:pPr marL="0" indent="0">
              <a:lnSpc>
                <a:spcPct val="200000"/>
              </a:lnSpc>
              <a:buNone/>
            </a:pPr>
            <a:r>
              <a:rPr lang="en-US" dirty="0"/>
              <a:t>Read or get an adult to read “The Game”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02660" y="4877749"/>
            <a:ext cx="1485441" cy="12531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346D873-2BFF-BD48-9823-8DD645C395A4}"/>
              </a:ext>
            </a:extLst>
          </p:cNvPr>
          <p:cNvPicPr>
            <a:picLocks noChangeAspect="1"/>
          </p:cNvPicPr>
          <p:nvPr/>
        </p:nvPicPr>
        <p:blipFill>
          <a:blip r:embed="rId5"/>
          <a:stretch>
            <a:fillRect/>
          </a:stretch>
        </p:blipFill>
        <p:spPr>
          <a:xfrm rot="5400000">
            <a:off x="6410481" y="464706"/>
            <a:ext cx="4787757" cy="6775281"/>
          </a:xfrm>
          <a:prstGeom prst="rect">
            <a:avLst/>
          </a:prstGeom>
        </p:spPr>
      </p:pic>
    </p:spTree>
    <p:extLst>
      <p:ext uri="{BB962C8B-B14F-4D97-AF65-F5344CB8AC3E}">
        <p14:creationId xmlns:p14="http://schemas.microsoft.com/office/powerpoint/2010/main" val="314452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MONDAY 23</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RD</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7</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3426502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506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1E65B-F8E3-AB4E-91E7-3E5306ECE899}"/>
              </a:ext>
            </a:extLst>
          </p:cNvPr>
          <p:cNvPicPr>
            <a:picLocks noChangeAspect="1"/>
          </p:cNvPicPr>
          <p:nvPr/>
        </p:nvPicPr>
        <p:blipFill>
          <a:blip r:embed="rId2"/>
          <a:stretch>
            <a:fillRect/>
          </a:stretch>
        </p:blipFill>
        <p:spPr>
          <a:xfrm>
            <a:off x="-15037" y="0"/>
            <a:ext cx="6295517" cy="6858000"/>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768079" y="1114997"/>
            <a:ext cx="3319895" cy="1694972"/>
          </a:xfrm>
        </p:spPr>
        <p:txBody>
          <a:bodyPr anchor="ctr">
            <a:normAutofit/>
          </a:bodyPr>
          <a:lstStyle/>
          <a:p>
            <a:r>
              <a:rPr lang="en-US" sz="3200" dirty="0">
                <a:solidFill>
                  <a:schemeClr val="bg1"/>
                </a:solidFill>
              </a:rPr>
              <a:t>Task 3</a:t>
            </a:r>
          </a:p>
        </p:txBody>
      </p:sp>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371600" y="2309415"/>
            <a:ext cx="4710607" cy="3354167"/>
          </a:xfrm>
        </p:spPr>
        <p:txBody>
          <a:bodyPr anchor="ctr">
            <a:normAutofit/>
          </a:bodyPr>
          <a:lstStyle/>
          <a:p>
            <a:pPr marL="0" indent="0">
              <a:lnSpc>
                <a:spcPct val="200000"/>
              </a:lnSpc>
              <a:buNone/>
            </a:pPr>
            <a:r>
              <a:rPr lang="en-US" sz="2000" dirty="0">
                <a:solidFill>
                  <a:schemeClr val="bg1"/>
                </a:solidFill>
              </a:rPr>
              <a:t>Writing – who does this bag belong to?</a:t>
            </a:r>
          </a:p>
          <a:p>
            <a:pPr marL="0" indent="0">
              <a:lnSpc>
                <a:spcPct val="200000"/>
              </a:lnSpc>
              <a:buNone/>
            </a:pPr>
            <a:r>
              <a:rPr lang="en-US" sz="2000" dirty="0">
                <a:solidFill>
                  <a:schemeClr val="bg1"/>
                </a:solidFill>
              </a:rPr>
              <a:t>Look at the questions in your learning pack guide. </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8"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5" name="Picture 4">
            <a:extLst>
              <a:ext uri="{FF2B5EF4-FFF2-40B4-BE49-F238E27FC236}">
                <a16:creationId xmlns:a16="http://schemas.microsoft.com/office/drawing/2014/main" id="{919D0352-1FD4-9747-B3AF-2ABF827B6705}"/>
              </a:ext>
            </a:extLst>
          </p:cNvPr>
          <p:cNvPicPr>
            <a:picLocks noChangeAspect="1"/>
          </p:cNvPicPr>
          <p:nvPr/>
        </p:nvPicPr>
        <p:blipFill>
          <a:blip r:embed="rId4"/>
          <a:stretch>
            <a:fillRect/>
          </a:stretch>
        </p:blipFill>
        <p:spPr>
          <a:xfrm>
            <a:off x="6254848" y="1572768"/>
            <a:ext cx="6018562" cy="4650708"/>
          </a:xfrm>
          <a:prstGeom prst="rect">
            <a:avLst/>
          </a:prstGeom>
        </p:spPr>
      </p:pic>
    </p:spTree>
    <p:extLst>
      <p:ext uri="{BB962C8B-B14F-4D97-AF65-F5344CB8AC3E}">
        <p14:creationId xmlns:p14="http://schemas.microsoft.com/office/powerpoint/2010/main" val="728686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ACDB6D-3DDB-5F49-ADAD-4C35511E50D0}"/>
              </a:ext>
            </a:extLst>
          </p:cNvPr>
          <p:cNvPicPr>
            <a:picLocks noChangeAspect="1"/>
          </p:cNvPicPr>
          <p:nvPr/>
        </p:nvPicPr>
        <p:blipFill>
          <a:blip r:embed="rId2"/>
          <a:stretch>
            <a:fillRect/>
          </a:stretch>
        </p:blipFill>
        <p:spPr>
          <a:xfrm>
            <a:off x="0" y="0"/>
            <a:ext cx="5669280" cy="6858000"/>
          </a:xfrm>
          <a:prstGeom prst="rect">
            <a:avLst/>
          </a:prstGeom>
        </p:spPr>
      </p:pic>
      <p:pic>
        <p:nvPicPr>
          <p:cNvPr id="5" name="Picture 4">
            <a:extLst>
              <a:ext uri="{FF2B5EF4-FFF2-40B4-BE49-F238E27FC236}">
                <a16:creationId xmlns:a16="http://schemas.microsoft.com/office/drawing/2014/main" id="{AC5B4762-BDEA-8E4D-81D7-3BFB0DCA55DA}"/>
              </a:ext>
            </a:extLst>
          </p:cNvPr>
          <p:cNvPicPr>
            <a:picLocks noChangeAspect="1"/>
          </p:cNvPicPr>
          <p:nvPr/>
        </p:nvPicPr>
        <p:blipFill>
          <a:blip r:embed="rId2"/>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10108007"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898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81B49-1449-C746-8C9B-CE93BB912F67}"/>
              </a:ext>
            </a:extLst>
          </p:cNvPr>
          <p:cNvPicPr>
            <a:picLocks noChangeAspect="1"/>
          </p:cNvPicPr>
          <p:nvPr/>
        </p:nvPicPr>
        <p:blipFill>
          <a:blip r:embed="rId2"/>
          <a:stretch>
            <a:fillRect/>
          </a:stretch>
        </p:blipFill>
        <p:spPr>
          <a:xfrm>
            <a:off x="-21771" y="-21771"/>
            <a:ext cx="4088280" cy="6879771"/>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dirty="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2">
            <a:extLst>
              <a:ext uri="{FF2B5EF4-FFF2-40B4-BE49-F238E27FC236}">
                <a16:creationId xmlns:a16="http://schemas.microsoft.com/office/drawing/2014/main" id="{E1DAADE6-2FDA-5645-8A23-6E5951C3B2A7}"/>
              </a:ext>
            </a:extLst>
          </p:cNvPr>
          <p:cNvSpPr txBox="1">
            <a:spLocks/>
          </p:cNvSpPr>
          <p:nvPr/>
        </p:nvSpPr>
        <p:spPr>
          <a:xfrm>
            <a:off x="764275" y="457199"/>
            <a:ext cx="2838733" cy="1549021"/>
          </a:xfrm>
          <a:prstGeom prst="rect">
            <a:avLst/>
          </a:prstGeom>
        </p:spPr>
        <p:txBody>
          <a:bodyPr vert="horz" lIns="0" tIns="0" rIns="0" bIns="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200" b="1" cap="all" spc="600" dirty="0">
                <a:solidFill>
                  <a:schemeClr val="bg1"/>
                </a:solidFill>
              </a:rPr>
              <a:t>M o n e y</a:t>
            </a:r>
          </a:p>
        </p:txBody>
      </p:sp>
    </p:spTree>
    <p:extLst>
      <p:ext uri="{BB962C8B-B14F-4D97-AF65-F5344CB8AC3E}">
        <p14:creationId xmlns:p14="http://schemas.microsoft.com/office/powerpoint/2010/main" val="37068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5E9D82-9138-8B4D-810A-D37C1C9C5F54}"/>
              </a:ext>
            </a:extLst>
          </p:cNvPr>
          <p:cNvPicPr>
            <a:picLocks noChangeAspect="1"/>
          </p:cNvPicPr>
          <p:nvPr/>
        </p:nvPicPr>
        <p:blipFill>
          <a:blip r:embed="rId2"/>
          <a:stretch>
            <a:fillRect/>
          </a:stretch>
        </p:blipFill>
        <p:spPr>
          <a:xfrm>
            <a:off x="42019" y="-10886"/>
            <a:ext cx="4185624" cy="6879772"/>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3236720" cy="393738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br>
              <a:rPr lang="en-US" sz="1400" spc="750" dirty="0">
                <a:solidFill>
                  <a:schemeClr val="bg1"/>
                </a:solidFill>
              </a:rPr>
            </a:br>
            <a:r>
              <a:rPr lang="en-US" sz="1400" spc="750" dirty="0">
                <a:solidFill>
                  <a:schemeClr val="bg1"/>
                </a:solidFill>
              </a:rPr>
              <a:t>Then complete 3 activities on </a:t>
            </a:r>
            <a:r>
              <a:rPr lang="en-US" sz="1400" spc="750" dirty="0" err="1">
                <a:solidFill>
                  <a:schemeClr val="bg1"/>
                </a:solidFill>
              </a:rPr>
              <a:t>studyladder</a:t>
            </a:r>
            <a:r>
              <a:rPr lang="en-US" sz="1400" spc="750" dirty="0">
                <a:solidFill>
                  <a:schemeClr val="bg1"/>
                </a:solidFill>
              </a:rPr>
              <a:t> or </a:t>
            </a:r>
            <a:r>
              <a:rPr lang="en-US" sz="1400" spc="750" dirty="0" err="1">
                <a:solidFill>
                  <a:schemeClr val="bg1"/>
                </a:solidFill>
              </a:rPr>
              <a:t>mathletic</a:t>
            </a:r>
            <a:r>
              <a:rPr lang="en-US" sz="1400" spc="750" dirty="0">
                <a:solidFill>
                  <a:schemeClr val="bg1"/>
                </a:solidFill>
              </a:rPr>
              <a:t>.</a:t>
            </a:r>
            <a:endParaRPr lang="en-US" sz="320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3221938"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Add/sub game</a:t>
            </a:r>
          </a:p>
        </p:txBody>
      </p:sp>
      <p:pic>
        <p:nvPicPr>
          <p:cNvPr id="5" name="Picture 4">
            <a:extLst>
              <a:ext uri="{FF2B5EF4-FFF2-40B4-BE49-F238E27FC236}">
                <a16:creationId xmlns:a16="http://schemas.microsoft.com/office/drawing/2014/main" id="{EC06997D-8730-1341-99C7-87B4C6A0EEF6}"/>
              </a:ext>
            </a:extLst>
          </p:cNvPr>
          <p:cNvPicPr>
            <a:picLocks noChangeAspect="1"/>
          </p:cNvPicPr>
          <p:nvPr/>
        </p:nvPicPr>
        <p:blipFill>
          <a:blip r:embed="rId3"/>
          <a:stretch>
            <a:fillRect/>
          </a:stretch>
        </p:blipFill>
        <p:spPr>
          <a:xfrm>
            <a:off x="4338305" y="863338"/>
            <a:ext cx="3626054" cy="5131324"/>
          </a:xfrm>
          <a:prstGeom prst="rect">
            <a:avLst/>
          </a:prstGeom>
        </p:spPr>
      </p:pic>
      <p:pic>
        <p:nvPicPr>
          <p:cNvPr id="6" name="Picture 5">
            <a:extLst>
              <a:ext uri="{FF2B5EF4-FFF2-40B4-BE49-F238E27FC236}">
                <a16:creationId xmlns:a16="http://schemas.microsoft.com/office/drawing/2014/main" id="{786F21C6-D5F7-E641-9A55-4C2BE1D4A4CB}"/>
              </a:ext>
            </a:extLst>
          </p:cNvPr>
          <p:cNvPicPr>
            <a:picLocks noChangeAspect="1"/>
          </p:cNvPicPr>
          <p:nvPr/>
        </p:nvPicPr>
        <p:blipFill>
          <a:blip r:embed="rId4"/>
          <a:stretch>
            <a:fillRect/>
          </a:stretch>
        </p:blipFill>
        <p:spPr>
          <a:xfrm>
            <a:off x="8018464" y="457199"/>
            <a:ext cx="4131517" cy="5846618"/>
          </a:xfrm>
          <a:prstGeom prst="rect">
            <a:avLst/>
          </a:prstGeom>
        </p:spPr>
      </p:pic>
    </p:spTree>
    <p:extLst>
      <p:ext uri="{BB962C8B-B14F-4D97-AF65-F5344CB8AC3E}">
        <p14:creationId xmlns:p14="http://schemas.microsoft.com/office/powerpoint/2010/main" val="3835885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4FC5A9-D955-B947-AA96-FE23549E7878}"/>
              </a:ext>
            </a:extLst>
          </p:cNvPr>
          <p:cNvPicPr>
            <a:picLocks noChangeAspect="1"/>
          </p:cNvPicPr>
          <p:nvPr/>
        </p:nvPicPr>
        <p:blipFill>
          <a:blip r:embed="rId2"/>
          <a:stretch>
            <a:fillRect/>
          </a:stretch>
        </p:blipFill>
        <p:spPr>
          <a:xfrm rot="16200000">
            <a:off x="5298627" y="-26913"/>
            <a:ext cx="1594747" cy="12192001"/>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3933361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library</a:t>
            </a:r>
            <a:endParaRPr lang="en-US" sz="2800" dirty="0"/>
          </a:p>
        </p:txBody>
      </p:sp>
      <p:graphicFrame>
        <p:nvGraphicFramePr>
          <p:cNvPr id="5" name="Content Placeholder 2">
            <a:extLst>
              <a:ext uri="{FF2B5EF4-FFF2-40B4-BE49-F238E27FC236}">
                <a16:creationId xmlns:a16="http://schemas.microsoft.com/office/drawing/2014/main" id="{5733017B-5486-48BB-A6B9-89AFF5206678}"/>
              </a:ext>
            </a:extLst>
          </p:cNvPr>
          <p:cNvGraphicFramePr>
            <a:graphicFrameLocks noGrp="1"/>
          </p:cNvGraphicFramePr>
          <p:nvPr>
            <p:ph idx="1"/>
            <p:extLst>
              <p:ext uri="{D42A27DB-BD31-4B8C-83A1-F6EECF244321}">
                <p14:modId xmlns:p14="http://schemas.microsoft.com/office/powerpoint/2010/main" val="4145477784"/>
              </p:ext>
            </p:extLst>
          </p:nvPr>
        </p:nvGraphicFramePr>
        <p:xfrm>
          <a:off x="845285" y="1041009"/>
          <a:ext cx="5850937" cy="5019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49" name="Picture 1" descr="page17image34688880">
            <a:extLst>
              <a:ext uri="{FF2B5EF4-FFF2-40B4-BE49-F238E27FC236}">
                <a16:creationId xmlns:a16="http://schemas.microsoft.com/office/drawing/2014/main" id="{ED7D7564-0162-2C42-BD34-C5F8981B47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9054" y="381611"/>
            <a:ext cx="4306879" cy="6094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82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4" name="Picture 3">
            <a:extLst>
              <a:ext uri="{FF2B5EF4-FFF2-40B4-BE49-F238E27FC236}">
                <a16:creationId xmlns:a16="http://schemas.microsoft.com/office/drawing/2014/main" id="{52CA46F8-9B3C-D745-8857-982F0490D590}"/>
              </a:ext>
            </a:extLst>
          </p:cNvPr>
          <p:cNvPicPr>
            <a:picLocks noChangeAspect="1"/>
          </p:cNvPicPr>
          <p:nvPr/>
        </p:nvPicPr>
        <p:blipFill>
          <a:blip r:embed="rId3"/>
          <a:stretch>
            <a:fillRect/>
          </a:stretch>
        </p:blipFill>
        <p:spPr>
          <a:xfrm rot="16200000">
            <a:off x="5298627" y="-26913"/>
            <a:ext cx="1594747" cy="12192001"/>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
        <p:nvSpPr>
          <p:cNvPr id="6" name="TextBox 5">
            <a:extLst>
              <a:ext uri="{FF2B5EF4-FFF2-40B4-BE49-F238E27FC236}">
                <a16:creationId xmlns:a16="http://schemas.microsoft.com/office/drawing/2014/main" id="{38EB7199-3D58-4A45-9FC1-E150D05911A2}"/>
              </a:ext>
            </a:extLst>
          </p:cNvPr>
          <p:cNvSpPr txBox="1"/>
          <p:nvPr/>
        </p:nvSpPr>
        <p:spPr>
          <a:xfrm>
            <a:off x="-1" y="-17780"/>
            <a:ext cx="4068661" cy="688424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98976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0070C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WEDNESDAY 25</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7</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721048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lnSpcReduction="10000"/>
          </a:bodyPr>
          <a:lstStyle/>
          <a:p>
            <a:pPr marL="0" indent="0" algn="ctr">
              <a:buNone/>
            </a:pPr>
            <a:r>
              <a:rPr lang="en-US" b="1" dirty="0"/>
              <a:t>Morning</a:t>
            </a:r>
            <a:br>
              <a:rPr lang="en-US" b="1" dirty="0"/>
            </a:br>
            <a:r>
              <a:rPr lang="en-US" dirty="0"/>
              <a:t>Task 1 – Spelling</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p>
          <a:p>
            <a:pPr marL="0" indent="0" algn="ctr">
              <a:buNone/>
            </a:pPr>
            <a:r>
              <a:rPr lang="en-US" dirty="0"/>
              <a:t>Task 4 - Handwriting</a:t>
            </a:r>
            <a:br>
              <a:rPr lang="en-US" dirty="0"/>
            </a:br>
            <a:r>
              <a:rPr lang="en-US" b="1" dirty="0"/>
              <a:t>Middle </a:t>
            </a:r>
            <a:br>
              <a:rPr lang="en-US" b="1" dirty="0"/>
            </a:br>
            <a:r>
              <a:rPr lang="en-US" dirty="0"/>
              <a:t>Task 1 – </a:t>
            </a:r>
            <a:r>
              <a:rPr lang="en-US" dirty="0" err="1"/>
              <a:t>Maths</a:t>
            </a:r>
            <a:r>
              <a:rPr lang="en-US" dirty="0"/>
              <a:t> Grid</a:t>
            </a:r>
            <a:br>
              <a:rPr lang="en-US" dirty="0"/>
            </a:br>
            <a:r>
              <a:rPr lang="en-US" dirty="0"/>
              <a:t>Task 2 – Worksheet</a:t>
            </a:r>
          </a:p>
          <a:p>
            <a:pPr marL="0" indent="0" algn="ctr">
              <a:buNone/>
            </a:pPr>
            <a:r>
              <a:rPr lang="en-US" dirty="0"/>
              <a:t>Task 3 – Fitness </a:t>
            </a:r>
          </a:p>
          <a:p>
            <a:pPr marL="0" indent="0" algn="ctr">
              <a:buNone/>
            </a:pPr>
            <a:r>
              <a:rPr lang="en-US" b="1" dirty="0"/>
              <a:t>Final</a:t>
            </a:r>
            <a:br>
              <a:rPr lang="en-US" b="1" dirty="0"/>
            </a:br>
            <a:r>
              <a:rPr lang="en-US" dirty="0"/>
              <a:t>Science</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782734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b="1" dirty="0"/>
              <a:t>Task 1 - </a:t>
            </a:r>
            <a:r>
              <a:rPr lang="en-US" dirty="0"/>
              <a:t>spelling</a:t>
            </a:r>
            <a:br>
              <a:rPr lang="en-US" b="1" dirty="0"/>
            </a:br>
            <a:r>
              <a:rPr lang="en-US" b="1" dirty="0"/>
              <a:t>Task 2 - </a:t>
            </a:r>
            <a:r>
              <a:rPr lang="en-US" dirty="0"/>
              <a:t>reading</a:t>
            </a:r>
            <a:br>
              <a:rPr lang="en-US" b="1" dirty="0"/>
            </a:br>
            <a:r>
              <a:rPr lang="en-US" dirty="0">
                <a:solidFill>
                  <a:schemeClr val="accent1">
                    <a:lumMod val="75000"/>
                  </a:schemeClr>
                </a:solidFill>
              </a:rPr>
              <a:t>Crunch n’ sip</a:t>
            </a:r>
            <a:br>
              <a:rPr lang="en-US" dirty="0"/>
            </a:br>
            <a:r>
              <a:rPr lang="en-US" b="1" dirty="0"/>
              <a:t>Task 3 - w</a:t>
            </a:r>
            <a:r>
              <a:rPr lang="en-US" dirty="0"/>
              <a:t>riting </a:t>
            </a:r>
            <a:br>
              <a:rPr lang="en-US" dirty="0"/>
            </a:br>
            <a:r>
              <a:rPr lang="en-US" b="1" dirty="0"/>
              <a:t>Task 4 - </a:t>
            </a:r>
            <a:r>
              <a:rPr lang="en-US" dirty="0"/>
              <a:t>handwriting</a:t>
            </a:r>
          </a:p>
          <a:p>
            <a:pPr marL="0" indent="0" algn="ctr">
              <a:buNone/>
            </a:pPr>
            <a:r>
              <a:rPr lang="en-US" b="1" dirty="0"/>
              <a:t>Middle </a:t>
            </a:r>
            <a:br>
              <a:rPr lang="en-US" b="1" dirty="0"/>
            </a:br>
            <a:r>
              <a:rPr lang="en-US" b="1" dirty="0"/>
              <a:t>Task 1 - </a:t>
            </a:r>
            <a:r>
              <a:rPr lang="en-US" dirty="0" err="1"/>
              <a:t>Maths</a:t>
            </a:r>
            <a:r>
              <a:rPr lang="en-US" dirty="0"/>
              <a:t> Grid</a:t>
            </a:r>
            <a:br>
              <a:rPr lang="en-US" dirty="0"/>
            </a:br>
            <a:r>
              <a:rPr lang="en-US" b="1" dirty="0"/>
              <a:t>Task 2 - </a:t>
            </a:r>
            <a:r>
              <a:rPr lang="en-US" dirty="0"/>
              <a:t>Worksheet</a:t>
            </a:r>
          </a:p>
          <a:p>
            <a:pPr marL="0" indent="0" algn="ctr">
              <a:buNone/>
            </a:pPr>
            <a:r>
              <a:rPr lang="en-US" b="1" dirty="0"/>
              <a:t>Final</a:t>
            </a:r>
            <a:br>
              <a:rPr lang="en-US" b="1" dirty="0"/>
            </a:br>
            <a:r>
              <a:rPr lang="en-US" dirty="0"/>
              <a:t>Geography</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669932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394800" y="2557925"/>
            <a:ext cx="5007788" cy="3339128"/>
          </a:xfrm>
        </p:spPr>
        <p:txBody>
          <a:bodyPr>
            <a:normAutofit fontScale="92500"/>
          </a:bodyPr>
          <a:lstStyle/>
          <a:p>
            <a:pPr marL="0" indent="0">
              <a:lnSpc>
                <a:spcPct val="200000"/>
              </a:lnSpc>
              <a:buNone/>
            </a:pPr>
            <a:r>
              <a:rPr lang="en-US" dirty="0"/>
              <a:t>Write down your spelling words and  dot, dash, dive them on a piece of paper..</a:t>
            </a:r>
          </a:p>
          <a:p>
            <a:pPr marL="0" indent="0">
              <a:lnSpc>
                <a:spcPct val="200000"/>
              </a:lnSpc>
              <a:buNone/>
            </a:pPr>
            <a:r>
              <a:rPr lang="en-US" dirty="0"/>
              <a:t>Video will be posted on dojo!</a:t>
            </a:r>
            <a:br>
              <a:rPr lang="en-US" dirty="0"/>
            </a:br>
            <a:r>
              <a:rPr lang="en-US" dirty="0"/>
              <a:t>Complete spelling tasks.</a:t>
            </a:r>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4" name="Picture 3">
            <a:extLst>
              <a:ext uri="{FF2B5EF4-FFF2-40B4-BE49-F238E27FC236}">
                <a16:creationId xmlns:a16="http://schemas.microsoft.com/office/drawing/2014/main" id="{D8700967-8C68-B341-84D3-15548C342540}"/>
              </a:ext>
            </a:extLst>
          </p:cNvPr>
          <p:cNvPicPr>
            <a:picLocks noChangeAspect="1"/>
          </p:cNvPicPr>
          <p:nvPr/>
        </p:nvPicPr>
        <p:blipFill>
          <a:blip r:embed="rId3"/>
          <a:stretch>
            <a:fillRect/>
          </a:stretch>
        </p:blipFill>
        <p:spPr>
          <a:xfrm>
            <a:off x="6296733" y="1718157"/>
            <a:ext cx="2817116" cy="3986575"/>
          </a:xfrm>
          <a:prstGeom prst="rect">
            <a:avLst/>
          </a:prstGeom>
        </p:spPr>
      </p:pic>
      <p:pic>
        <p:nvPicPr>
          <p:cNvPr id="8" name="Picture 7">
            <a:extLst>
              <a:ext uri="{FF2B5EF4-FFF2-40B4-BE49-F238E27FC236}">
                <a16:creationId xmlns:a16="http://schemas.microsoft.com/office/drawing/2014/main" id="{E28134F1-2597-9943-9798-3379BC170181}"/>
              </a:ext>
            </a:extLst>
          </p:cNvPr>
          <p:cNvPicPr>
            <a:picLocks noChangeAspect="1"/>
          </p:cNvPicPr>
          <p:nvPr/>
        </p:nvPicPr>
        <p:blipFill>
          <a:blip r:embed="rId4"/>
          <a:stretch>
            <a:fillRect/>
          </a:stretch>
        </p:blipFill>
        <p:spPr>
          <a:xfrm>
            <a:off x="9068270" y="1669815"/>
            <a:ext cx="3014966" cy="4266557"/>
          </a:xfrm>
          <a:prstGeom prst="rect">
            <a:avLst/>
          </a:prstGeom>
        </p:spPr>
      </p:pic>
    </p:spTree>
    <p:extLst>
      <p:ext uri="{BB962C8B-B14F-4D97-AF65-F5344CB8AC3E}">
        <p14:creationId xmlns:p14="http://schemas.microsoft.com/office/powerpoint/2010/main" val="658266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4117260" cy="3987119"/>
          </a:xfrm>
        </p:spPr>
        <p:txBody>
          <a:bodyPr>
            <a:normAutofit/>
          </a:bodyPr>
          <a:lstStyle/>
          <a:p>
            <a:pPr marL="0" indent="0">
              <a:lnSpc>
                <a:spcPct val="200000"/>
              </a:lnSpc>
              <a:buNone/>
            </a:pPr>
            <a:r>
              <a:rPr lang="en-US" dirty="0"/>
              <a:t>Read or get an adult to read ”Emma’s Birthday”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4220" y="5497930"/>
            <a:ext cx="967338" cy="8160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29E7B60-2E5D-1C40-99DC-217D8CD2F40C}"/>
              </a:ext>
            </a:extLst>
          </p:cNvPr>
          <p:cNvPicPr>
            <a:picLocks noChangeAspect="1"/>
          </p:cNvPicPr>
          <p:nvPr/>
        </p:nvPicPr>
        <p:blipFill>
          <a:blip r:embed="rId5"/>
          <a:stretch>
            <a:fillRect/>
          </a:stretch>
        </p:blipFill>
        <p:spPr>
          <a:xfrm rot="5400000">
            <a:off x="6886004" y="407296"/>
            <a:ext cx="4301206" cy="6086750"/>
          </a:xfrm>
          <a:prstGeom prst="rect">
            <a:avLst/>
          </a:prstGeom>
        </p:spPr>
      </p:pic>
    </p:spTree>
    <p:extLst>
      <p:ext uri="{BB962C8B-B14F-4D97-AF65-F5344CB8AC3E}">
        <p14:creationId xmlns:p14="http://schemas.microsoft.com/office/powerpoint/2010/main" val="1246892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7212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1E65B-F8E3-AB4E-91E7-3E5306ECE899}"/>
              </a:ext>
            </a:extLst>
          </p:cNvPr>
          <p:cNvPicPr>
            <a:picLocks noChangeAspect="1"/>
          </p:cNvPicPr>
          <p:nvPr/>
        </p:nvPicPr>
        <p:blipFill>
          <a:blip r:embed="rId2"/>
          <a:stretch>
            <a:fillRect/>
          </a:stretch>
        </p:blipFill>
        <p:spPr>
          <a:xfrm>
            <a:off x="-15037" y="0"/>
            <a:ext cx="6295517" cy="6858000"/>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771893" y="841614"/>
            <a:ext cx="3319895" cy="1694972"/>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914504" y="1458468"/>
            <a:ext cx="4643472" cy="426038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371600" y="2032571"/>
            <a:ext cx="4908880" cy="4367658"/>
          </a:xfrm>
        </p:spPr>
        <p:txBody>
          <a:bodyPr anchor="ctr">
            <a:normAutofit lnSpcReduction="10000"/>
          </a:bodyPr>
          <a:lstStyle/>
          <a:p>
            <a:pPr marL="0" indent="0">
              <a:lnSpc>
                <a:spcPct val="200000"/>
              </a:lnSpc>
              <a:buNone/>
            </a:pPr>
            <a:r>
              <a:rPr lang="en-US" sz="2000" dirty="0">
                <a:solidFill>
                  <a:schemeClr val="bg1"/>
                </a:solidFill>
              </a:rPr>
              <a:t>Writing </a:t>
            </a:r>
          </a:p>
          <a:p>
            <a:pPr marL="0" indent="0">
              <a:buNone/>
            </a:pPr>
            <a:r>
              <a:rPr lang="en-AU" dirty="0">
                <a:solidFill>
                  <a:schemeClr val="bg1"/>
                </a:solidFill>
              </a:rPr>
              <a:t>Pick one activity around your house to help out with today. E.g. gardening, cooking, riding a bike. </a:t>
            </a:r>
          </a:p>
          <a:p>
            <a:pPr marL="0" indent="0">
              <a:buNone/>
            </a:pPr>
            <a:r>
              <a:rPr lang="en-AU" dirty="0">
                <a:solidFill>
                  <a:schemeClr val="bg1"/>
                </a:solidFill>
              </a:rPr>
              <a:t>On a piece of paper, write a procedural text telling us how you did it. Remember your title, list of materials and step by step instructions. Start each step with a verb!</a:t>
            </a:r>
          </a:p>
          <a:p>
            <a:pPr marL="0" indent="0">
              <a:lnSpc>
                <a:spcPct val="200000"/>
              </a:lnSpc>
              <a:buNone/>
            </a:pPr>
            <a:endParaRPr lang="en-US" sz="2000" dirty="0">
              <a:solidFill>
                <a:schemeClr val="bg1"/>
              </a:solidFill>
            </a:endParaRP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8"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555717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4</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682261" y="2766592"/>
            <a:ext cx="8827477" cy="4091408"/>
          </a:xfrm>
        </p:spPr>
        <p:txBody>
          <a:bodyPr>
            <a:normAutofit fontScale="92500" lnSpcReduction="10000"/>
          </a:bodyPr>
          <a:lstStyle/>
          <a:p>
            <a:pPr marL="0" indent="0">
              <a:lnSpc>
                <a:spcPct val="200000"/>
              </a:lnSpc>
              <a:buNone/>
            </a:pPr>
            <a:r>
              <a:rPr lang="en-US" dirty="0"/>
              <a:t>Complete the letter “d” in your handwriting books.</a:t>
            </a:r>
          </a:p>
          <a:p>
            <a:pPr marL="0" indent="0">
              <a:lnSpc>
                <a:spcPct val="200000"/>
              </a:lnSpc>
              <a:buNone/>
            </a:pPr>
            <a:endParaRPr lang="en-US" dirty="0"/>
          </a:p>
          <a:p>
            <a:pPr marL="0" indent="0">
              <a:buNone/>
            </a:pPr>
            <a:r>
              <a:rPr lang="en-AU" dirty="0">
                <a:hlinkClick r:id="rId2"/>
              </a:rPr>
              <a:t>Https://</a:t>
            </a:r>
            <a:r>
              <a:rPr lang="en-AU" dirty="0" err="1">
                <a:hlinkClick r:id="rId2"/>
              </a:rPr>
              <a:t>www</a:t>
            </a:r>
            <a:r>
              <a:rPr lang="en-AU" dirty="0" err="1"/>
              <a:t>.youtube.com</a:t>
            </a:r>
            <a:r>
              <a:rPr lang="en-AU" dirty="0"/>
              <a:t>/</a:t>
            </a:r>
            <a:r>
              <a:rPr lang="en-AU" dirty="0" err="1"/>
              <a:t>watch?v</a:t>
            </a:r>
            <a:r>
              <a:rPr lang="en-AU" dirty="0"/>
              <a:t>=dbqCJkt5hUQ</a:t>
            </a:r>
          </a:p>
          <a:p>
            <a:pPr marL="0" indent="0">
              <a:lnSpc>
                <a:spcPct val="200000"/>
              </a:lnSpc>
              <a:buNone/>
            </a:pPr>
            <a:endParaRPr lang="en-US" dirty="0"/>
          </a:p>
          <a:p>
            <a:pPr marL="0" indent="0">
              <a:lnSpc>
                <a:spcPct val="200000"/>
              </a:lnSpc>
              <a:buNone/>
            </a:pP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83626" y="2057731"/>
            <a:ext cx="1482022" cy="12502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unny Animated Gif: Animated Gifs Letters">
            <a:extLst>
              <a:ext uri="{FF2B5EF4-FFF2-40B4-BE49-F238E27FC236}">
                <a16:creationId xmlns:a16="http://schemas.microsoft.com/office/drawing/2014/main" id="{D9D2CAEA-6000-D349-A3EC-F1B34E807B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3437" y="3364930"/>
            <a:ext cx="3251200" cy="298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888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p:cTn id="1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409B1-7B69-2B4A-9C0A-CD8EC31FAEBC}"/>
              </a:ext>
            </a:extLst>
          </p:cNvPr>
          <p:cNvPicPr>
            <a:picLocks noChangeAspect="1"/>
          </p:cNvPicPr>
          <p:nvPr/>
        </p:nvPicPr>
        <p:blipFill>
          <a:blip r:embed="rId2"/>
          <a:stretch>
            <a:fillRect/>
          </a:stretch>
        </p:blipFill>
        <p:spPr>
          <a:xfrm rot="16200000">
            <a:off x="5335905" y="-14960"/>
            <a:ext cx="1520190" cy="12192000"/>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9577867"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99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EF14F-9893-C447-A1F9-3BC7EA6B82BE}"/>
              </a:ext>
            </a:extLst>
          </p:cNvPr>
          <p:cNvPicPr>
            <a:picLocks noChangeAspect="1"/>
          </p:cNvPicPr>
          <p:nvPr/>
        </p:nvPicPr>
        <p:blipFill>
          <a:blip r:embed="rId2"/>
          <a:stretch>
            <a:fillRect/>
          </a:stretch>
        </p:blipFill>
        <p:spPr>
          <a:xfrm>
            <a:off x="0" y="-1"/>
            <a:ext cx="4494654" cy="7643193"/>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6073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2DCD07-2EFB-C94D-8EB2-17B8BDA24513}"/>
              </a:ext>
            </a:extLst>
          </p:cNvPr>
          <p:cNvPicPr>
            <a:picLocks noChangeAspect="1"/>
          </p:cNvPicPr>
          <p:nvPr/>
        </p:nvPicPr>
        <p:blipFill>
          <a:blip r:embed="rId2"/>
          <a:stretch>
            <a:fillRect/>
          </a:stretch>
        </p:blipFill>
        <p:spPr>
          <a:xfrm>
            <a:off x="-42174" y="-1"/>
            <a:ext cx="4080775" cy="6939389"/>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a:solidFill>
                  <a:schemeClr val="bg1"/>
                </a:solidFill>
              </a:rPr>
              <a:t>Task 2</a:t>
            </a: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subtraction</a:t>
            </a:r>
          </a:p>
        </p:txBody>
      </p:sp>
      <p:sp>
        <p:nvSpPr>
          <p:cNvPr id="7" name="TextBox 6">
            <a:extLst>
              <a:ext uri="{FF2B5EF4-FFF2-40B4-BE49-F238E27FC236}">
                <a16:creationId xmlns:a16="http://schemas.microsoft.com/office/drawing/2014/main" id="{B515D70D-725E-094F-9590-7145EAA877D7}"/>
              </a:ext>
            </a:extLst>
          </p:cNvPr>
          <p:cNvSpPr txBox="1"/>
          <p:nvPr/>
        </p:nvSpPr>
        <p:spPr>
          <a:xfrm>
            <a:off x="4845050" y="415635"/>
            <a:ext cx="2147777" cy="369332"/>
          </a:xfrm>
          <a:prstGeom prst="rect">
            <a:avLst/>
          </a:prstGeom>
          <a:noFill/>
        </p:spPr>
        <p:txBody>
          <a:bodyPr wrap="square" rtlCol="0">
            <a:spAutoFit/>
          </a:bodyPr>
          <a:lstStyle/>
          <a:p>
            <a:pPr algn="ctr"/>
            <a:r>
              <a:rPr lang="en-US" dirty="0"/>
              <a:t>Year 1</a:t>
            </a:r>
          </a:p>
        </p:txBody>
      </p:sp>
      <p:sp>
        <p:nvSpPr>
          <p:cNvPr id="8" name="TextBox 7">
            <a:extLst>
              <a:ext uri="{FF2B5EF4-FFF2-40B4-BE49-F238E27FC236}">
                <a16:creationId xmlns:a16="http://schemas.microsoft.com/office/drawing/2014/main" id="{237FAC33-1DFF-2945-8295-D20492DD9768}"/>
              </a:ext>
            </a:extLst>
          </p:cNvPr>
          <p:cNvSpPr txBox="1"/>
          <p:nvPr/>
        </p:nvSpPr>
        <p:spPr>
          <a:xfrm>
            <a:off x="8840475" y="406522"/>
            <a:ext cx="1892595" cy="369332"/>
          </a:xfrm>
          <a:prstGeom prst="rect">
            <a:avLst/>
          </a:prstGeom>
          <a:noFill/>
        </p:spPr>
        <p:txBody>
          <a:bodyPr wrap="square" rtlCol="0">
            <a:spAutoFit/>
          </a:bodyPr>
          <a:lstStyle/>
          <a:p>
            <a:pPr algn="ctr"/>
            <a:r>
              <a:rPr lang="en-US" dirty="0"/>
              <a:t>Year 2</a:t>
            </a:r>
          </a:p>
        </p:txBody>
      </p:sp>
      <p:pic>
        <p:nvPicPr>
          <p:cNvPr id="4" name="Picture 3">
            <a:extLst>
              <a:ext uri="{FF2B5EF4-FFF2-40B4-BE49-F238E27FC236}">
                <a16:creationId xmlns:a16="http://schemas.microsoft.com/office/drawing/2014/main" id="{46BF47F1-EFD2-8E4D-AB54-2031EE6775F1}"/>
              </a:ext>
            </a:extLst>
          </p:cNvPr>
          <p:cNvPicPr>
            <a:picLocks noChangeAspect="1"/>
          </p:cNvPicPr>
          <p:nvPr/>
        </p:nvPicPr>
        <p:blipFill>
          <a:blip r:embed="rId3"/>
          <a:stretch>
            <a:fillRect/>
          </a:stretch>
        </p:blipFill>
        <p:spPr>
          <a:xfrm>
            <a:off x="4157591" y="845130"/>
            <a:ext cx="3544096" cy="5015344"/>
          </a:xfrm>
          <a:prstGeom prst="rect">
            <a:avLst/>
          </a:prstGeom>
        </p:spPr>
      </p:pic>
      <p:pic>
        <p:nvPicPr>
          <p:cNvPr id="6" name="Picture 5">
            <a:extLst>
              <a:ext uri="{FF2B5EF4-FFF2-40B4-BE49-F238E27FC236}">
                <a16:creationId xmlns:a16="http://schemas.microsoft.com/office/drawing/2014/main" id="{0FC4CCA6-5938-5C4F-AF8F-0B089A2B7A50}"/>
              </a:ext>
            </a:extLst>
          </p:cNvPr>
          <p:cNvPicPr>
            <a:picLocks noChangeAspect="1"/>
          </p:cNvPicPr>
          <p:nvPr/>
        </p:nvPicPr>
        <p:blipFill>
          <a:blip r:embed="rId4"/>
          <a:stretch>
            <a:fillRect/>
          </a:stretch>
        </p:blipFill>
        <p:spPr>
          <a:xfrm>
            <a:off x="8035864" y="713509"/>
            <a:ext cx="3837807" cy="5430982"/>
          </a:xfrm>
          <a:prstGeom prst="rect">
            <a:avLst/>
          </a:prstGeom>
        </p:spPr>
      </p:pic>
    </p:spTree>
    <p:extLst>
      <p:ext uri="{BB962C8B-B14F-4D97-AF65-F5344CB8AC3E}">
        <p14:creationId xmlns:p14="http://schemas.microsoft.com/office/powerpoint/2010/main" val="3511687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3396-0660-AA4A-A8B3-3A7573604D6B}"/>
              </a:ext>
            </a:extLst>
          </p:cNvPr>
          <p:cNvSpPr>
            <a:spLocks noGrp="1"/>
          </p:cNvSpPr>
          <p:nvPr>
            <p:ph type="title"/>
          </p:nvPr>
        </p:nvSpPr>
        <p:spPr/>
        <p:txBody>
          <a:bodyPr/>
          <a:lstStyle/>
          <a:p>
            <a:r>
              <a:rPr lang="en-US" dirty="0"/>
              <a:t>fitness</a:t>
            </a:r>
          </a:p>
        </p:txBody>
      </p:sp>
      <p:sp>
        <p:nvSpPr>
          <p:cNvPr id="3" name="Content Placeholder 2">
            <a:extLst>
              <a:ext uri="{FF2B5EF4-FFF2-40B4-BE49-F238E27FC236}">
                <a16:creationId xmlns:a16="http://schemas.microsoft.com/office/drawing/2014/main" id="{E217913D-41D7-974C-AC79-6932BD1E7D62}"/>
              </a:ext>
            </a:extLst>
          </p:cNvPr>
          <p:cNvSpPr>
            <a:spLocks noGrp="1"/>
          </p:cNvSpPr>
          <p:nvPr>
            <p:ph idx="1"/>
          </p:nvPr>
        </p:nvSpPr>
        <p:spPr/>
        <p:txBody>
          <a:bodyPr/>
          <a:lstStyle/>
          <a:p>
            <a:r>
              <a:rPr lang="en-US" dirty="0"/>
              <a:t>Choose an activity from the fitness grid to complete.</a:t>
            </a:r>
          </a:p>
        </p:txBody>
      </p:sp>
      <p:pic>
        <p:nvPicPr>
          <p:cNvPr id="10242" name="Picture 2" descr="Fitness GIF Demonstrates 48 Exercises Perfect for New Year&amp;#39;s Resolutions |  Workout videos, Excercise routine, Personal trainer app">
            <a:extLst>
              <a:ext uri="{FF2B5EF4-FFF2-40B4-BE49-F238E27FC236}">
                <a16:creationId xmlns:a16="http://schemas.microsoft.com/office/drawing/2014/main" id="{B43E3074-1262-D647-9C1A-7CE0F5B8388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36" y="2621834"/>
            <a:ext cx="49403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76F863-D9F6-8643-97B3-0D565B960A6B}"/>
              </a:ext>
            </a:extLst>
          </p:cNvPr>
          <p:cNvSpPr txBox="1"/>
          <p:nvPr/>
        </p:nvSpPr>
        <p:spPr>
          <a:xfrm>
            <a:off x="5115884" y="2890391"/>
            <a:ext cx="3214578" cy="1077218"/>
          </a:xfrm>
          <a:prstGeom prst="rect">
            <a:avLst/>
          </a:prstGeom>
          <a:noFill/>
        </p:spPr>
        <p:txBody>
          <a:bodyPr wrap="square" rtlCol="0">
            <a:spAutoFit/>
          </a:bodyPr>
          <a:lstStyle/>
          <a:p>
            <a:r>
              <a:rPr lang="en-US" sz="3200" dirty="0"/>
              <a:t>Not this one </a:t>
            </a:r>
          </a:p>
          <a:p>
            <a:r>
              <a:rPr lang="en-US" sz="3200" dirty="0"/>
              <a:t>(in your packs)</a:t>
            </a:r>
          </a:p>
        </p:txBody>
      </p:sp>
      <p:cxnSp>
        <p:nvCxnSpPr>
          <p:cNvPr id="6" name="Straight Arrow Connector 5">
            <a:extLst>
              <a:ext uri="{FF2B5EF4-FFF2-40B4-BE49-F238E27FC236}">
                <a16:creationId xmlns:a16="http://schemas.microsoft.com/office/drawing/2014/main" id="{DC16D74C-0286-E047-98A1-04DA7F6AAC6E}"/>
              </a:ext>
            </a:extLst>
          </p:cNvPr>
          <p:cNvCxnSpPr/>
          <p:nvPr/>
        </p:nvCxnSpPr>
        <p:spPr>
          <a:xfrm flipH="1">
            <a:off x="3716575" y="3751836"/>
            <a:ext cx="151351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1AA6A0A-6E51-6D4C-BA92-3AAAF9B26300}"/>
              </a:ext>
            </a:extLst>
          </p:cNvPr>
          <p:cNvPicPr>
            <a:picLocks noChangeAspect="1"/>
          </p:cNvPicPr>
          <p:nvPr/>
        </p:nvPicPr>
        <p:blipFill>
          <a:blip r:embed="rId3"/>
          <a:stretch>
            <a:fillRect/>
          </a:stretch>
        </p:blipFill>
        <p:spPr>
          <a:xfrm rot="5400000">
            <a:off x="8236968" y="2001287"/>
            <a:ext cx="3188918" cy="4512722"/>
          </a:xfrm>
          <a:prstGeom prst="rect">
            <a:avLst/>
          </a:prstGeom>
        </p:spPr>
      </p:pic>
    </p:spTree>
    <p:extLst>
      <p:ext uri="{BB962C8B-B14F-4D97-AF65-F5344CB8AC3E}">
        <p14:creationId xmlns:p14="http://schemas.microsoft.com/office/powerpoint/2010/main" val="2797721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361F142-9FD5-2041-ADCE-5F425B5F409C}"/>
              </a:ext>
            </a:extLst>
          </p:cNvPr>
          <p:cNvPicPr>
            <a:picLocks noChangeAspect="1"/>
          </p:cNvPicPr>
          <p:nvPr/>
        </p:nvPicPr>
        <p:blipFill>
          <a:blip r:embed="rId2"/>
          <a:stretch>
            <a:fillRect/>
          </a:stretch>
        </p:blipFill>
        <p:spPr>
          <a:xfrm rot="16200000">
            <a:off x="5433491" y="52908"/>
            <a:ext cx="1325020" cy="12192001"/>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3049210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950720" y="590186"/>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407918" y="1839683"/>
            <a:ext cx="3797938" cy="4330892"/>
          </a:xfrm>
        </p:spPr>
        <p:txBody>
          <a:bodyPr>
            <a:normAutofit fontScale="62500" lnSpcReduction="20000"/>
          </a:bodyPr>
          <a:lstStyle/>
          <a:p>
            <a:pPr marL="0" indent="0">
              <a:lnSpc>
                <a:spcPct val="200000"/>
              </a:lnSpc>
              <a:buNone/>
            </a:pPr>
            <a:r>
              <a:rPr lang="en-US" dirty="0"/>
              <a:t>Watch </a:t>
            </a:r>
            <a:r>
              <a:rPr lang="en-US" dirty="0" err="1"/>
              <a:t>Mrs</a:t>
            </a:r>
            <a:r>
              <a:rPr lang="en-US" dirty="0"/>
              <a:t> Warwick’s video’s for the sound of the week. Brainstorm a list of words using the sound focus of the week on a piece of paper.</a:t>
            </a:r>
            <a:br>
              <a:rPr lang="en-US" dirty="0"/>
            </a:br>
            <a:r>
              <a:rPr lang="en-US" dirty="0"/>
              <a:t>YEAR 1</a:t>
            </a:r>
          </a:p>
          <a:p>
            <a:pPr marL="0" indent="0">
              <a:lnSpc>
                <a:spcPct val="200000"/>
              </a:lnSpc>
              <a:buNone/>
            </a:pPr>
            <a:r>
              <a:rPr lang="en-AU" dirty="0">
                <a:hlinkClick r:id="rId2"/>
              </a:rPr>
              <a:t>https://www.youtube.com/watch?v=kX2nBTWLx2M&amp;feature=youtu.be</a:t>
            </a:r>
            <a:br>
              <a:rPr lang="en-US" dirty="0"/>
            </a:br>
            <a:r>
              <a:rPr lang="en-US" dirty="0"/>
              <a:t>YEAR 2</a:t>
            </a:r>
          </a:p>
          <a:p>
            <a:pPr marL="0" indent="0">
              <a:lnSpc>
                <a:spcPct val="200000"/>
              </a:lnSpc>
              <a:buNone/>
            </a:pPr>
            <a:r>
              <a:rPr lang="en-AU" dirty="0">
                <a:hlinkClick r:id="rId3"/>
              </a:rPr>
              <a:t>https://www.youtube.com/watch?v=PC-VihitK0s</a:t>
            </a:r>
            <a:br>
              <a:rPr lang="en-US" dirty="0"/>
            </a:br>
            <a:endParaRPr lang="en-AU" dirty="0"/>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
        <p:nvSpPr>
          <p:cNvPr id="15" name="TextBox 14">
            <a:extLst>
              <a:ext uri="{FF2B5EF4-FFF2-40B4-BE49-F238E27FC236}">
                <a16:creationId xmlns:a16="http://schemas.microsoft.com/office/drawing/2014/main" id="{3919360B-1959-5843-85BD-1377B45B226A}"/>
              </a:ext>
            </a:extLst>
          </p:cNvPr>
          <p:cNvSpPr txBox="1"/>
          <p:nvPr/>
        </p:nvSpPr>
        <p:spPr>
          <a:xfrm>
            <a:off x="6096000" y="1384663"/>
            <a:ext cx="1428206" cy="369332"/>
          </a:xfrm>
          <a:prstGeom prst="rect">
            <a:avLst/>
          </a:prstGeom>
          <a:noFill/>
        </p:spPr>
        <p:txBody>
          <a:bodyPr wrap="square" rtlCol="0">
            <a:spAutoFit/>
          </a:bodyPr>
          <a:lstStyle/>
          <a:p>
            <a:pPr algn="ctr"/>
            <a:r>
              <a:rPr lang="en-US" dirty="0"/>
              <a:t>Year 1</a:t>
            </a:r>
          </a:p>
        </p:txBody>
      </p:sp>
      <p:sp>
        <p:nvSpPr>
          <p:cNvPr id="16" name="TextBox 15">
            <a:extLst>
              <a:ext uri="{FF2B5EF4-FFF2-40B4-BE49-F238E27FC236}">
                <a16:creationId xmlns:a16="http://schemas.microsoft.com/office/drawing/2014/main" id="{E1B87B52-244F-D047-AEA0-A7942E719645}"/>
              </a:ext>
            </a:extLst>
          </p:cNvPr>
          <p:cNvSpPr txBox="1"/>
          <p:nvPr/>
        </p:nvSpPr>
        <p:spPr>
          <a:xfrm>
            <a:off x="9379131" y="1384663"/>
            <a:ext cx="1619795" cy="369332"/>
          </a:xfrm>
          <a:prstGeom prst="rect">
            <a:avLst/>
          </a:prstGeom>
          <a:noFill/>
        </p:spPr>
        <p:txBody>
          <a:bodyPr wrap="square" rtlCol="0">
            <a:spAutoFit/>
          </a:bodyPr>
          <a:lstStyle/>
          <a:p>
            <a:pPr algn="ctr"/>
            <a:r>
              <a:rPr lang="en-US" dirty="0"/>
              <a:t>Year 2</a:t>
            </a:r>
          </a:p>
        </p:txBody>
      </p:sp>
      <p:pic>
        <p:nvPicPr>
          <p:cNvPr id="4" name="Picture 3">
            <a:extLst>
              <a:ext uri="{FF2B5EF4-FFF2-40B4-BE49-F238E27FC236}">
                <a16:creationId xmlns:a16="http://schemas.microsoft.com/office/drawing/2014/main" id="{69FF616D-6FDE-8A4A-BFE2-0AE65DE29684}"/>
              </a:ext>
            </a:extLst>
          </p:cNvPr>
          <p:cNvPicPr>
            <a:picLocks noChangeAspect="1"/>
          </p:cNvPicPr>
          <p:nvPr/>
        </p:nvPicPr>
        <p:blipFill>
          <a:blip r:embed="rId5"/>
          <a:stretch>
            <a:fillRect/>
          </a:stretch>
        </p:blipFill>
        <p:spPr>
          <a:xfrm>
            <a:off x="5371418" y="1806650"/>
            <a:ext cx="3152485" cy="4461164"/>
          </a:xfrm>
          <a:prstGeom prst="rect">
            <a:avLst/>
          </a:prstGeom>
        </p:spPr>
      </p:pic>
      <p:pic>
        <p:nvPicPr>
          <p:cNvPr id="8" name="Picture 7">
            <a:extLst>
              <a:ext uri="{FF2B5EF4-FFF2-40B4-BE49-F238E27FC236}">
                <a16:creationId xmlns:a16="http://schemas.microsoft.com/office/drawing/2014/main" id="{DB2D28D4-CDD8-CF4D-A792-7AF1DC7DDC44}"/>
              </a:ext>
            </a:extLst>
          </p:cNvPr>
          <p:cNvPicPr>
            <a:picLocks noChangeAspect="1"/>
          </p:cNvPicPr>
          <p:nvPr/>
        </p:nvPicPr>
        <p:blipFill>
          <a:blip r:embed="rId6"/>
          <a:stretch>
            <a:fillRect/>
          </a:stretch>
        </p:blipFill>
        <p:spPr>
          <a:xfrm>
            <a:off x="8684733" y="1689100"/>
            <a:ext cx="3259868" cy="4613125"/>
          </a:xfrm>
          <a:prstGeom prst="rect">
            <a:avLst/>
          </a:prstGeom>
        </p:spPr>
      </p:pic>
    </p:spTree>
    <p:extLst>
      <p:ext uri="{BB962C8B-B14F-4D97-AF65-F5344CB8AC3E}">
        <p14:creationId xmlns:p14="http://schemas.microsoft.com/office/powerpoint/2010/main" val="2480172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487E67-389E-C14B-A446-FED858F638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6312946" cy="6858000"/>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1103952" y="714011"/>
            <a:ext cx="4683317" cy="666940"/>
          </a:xfrm>
        </p:spPr>
        <p:txBody>
          <a:bodyPr anchor="b">
            <a:normAutofit/>
          </a:bodyPr>
          <a:lstStyle/>
          <a:p>
            <a:r>
              <a:rPr lang="en-US" sz="4000" dirty="0"/>
              <a:t>KLA</a:t>
            </a:r>
            <a:r>
              <a:rPr lang="en-US" sz="4000" dirty="0">
                <a:solidFill>
                  <a:schemeClr val="bg1"/>
                </a:solidFill>
              </a:rPr>
              <a:t> </a:t>
            </a:r>
            <a:r>
              <a:rPr lang="en-US" sz="4000" dirty="0"/>
              <a:t>- SCIENCE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845286" y="1995055"/>
            <a:ext cx="5200650" cy="3695123"/>
          </a:xfrm>
        </p:spPr>
        <p:txBody>
          <a:bodyPr>
            <a:normAutofit lnSpcReduction="10000"/>
          </a:bodyPr>
          <a:lstStyle/>
          <a:p>
            <a:pPr marL="0" indent="0">
              <a:buNone/>
            </a:pPr>
            <a:r>
              <a:rPr lang="en-AU" dirty="0">
                <a:solidFill>
                  <a:schemeClr val="bg1"/>
                </a:solidFill>
              </a:rPr>
              <a:t>Watch the video about the life cycle of a plant:</a:t>
            </a:r>
          </a:p>
          <a:p>
            <a:pPr marL="0" indent="0">
              <a:buNone/>
            </a:pPr>
            <a:r>
              <a:rPr lang="en-AU" dirty="0">
                <a:solidFill>
                  <a:schemeClr val="bg1"/>
                </a:solidFill>
                <a:hlinkClick r:id="rId3">
                  <a:extLst>
                    <a:ext uri="{A12FA001-AC4F-418D-AE19-62706E023703}">
                      <ahyp:hlinkClr xmlns:ahyp="http://schemas.microsoft.com/office/drawing/2018/hyperlinkcolor" val="tx"/>
                    </a:ext>
                  </a:extLst>
                </a:hlinkClick>
              </a:rPr>
              <a:t>Https://www.youtube.com/watch?v=tkFPyue5X3Q</a:t>
            </a:r>
            <a:endParaRPr lang="en-AU" dirty="0">
              <a:solidFill>
                <a:schemeClr val="bg1"/>
              </a:solidFill>
            </a:endParaRPr>
          </a:p>
          <a:p>
            <a:pPr marL="0" indent="0">
              <a:buNone/>
            </a:pPr>
            <a:br>
              <a:rPr lang="en-AU" dirty="0">
                <a:solidFill>
                  <a:schemeClr val="bg1"/>
                </a:solidFill>
              </a:rPr>
            </a:br>
            <a:r>
              <a:rPr lang="en-AU" dirty="0">
                <a:solidFill>
                  <a:schemeClr val="bg1"/>
                </a:solidFill>
              </a:rPr>
              <a:t>Using the worksheet draw or cut and paste the images into the correct order from youngest to eldest.</a:t>
            </a:r>
          </a:p>
        </p:txBody>
      </p:sp>
      <p:pic>
        <p:nvPicPr>
          <p:cNvPr id="3" name="Picture 2">
            <a:extLst>
              <a:ext uri="{FF2B5EF4-FFF2-40B4-BE49-F238E27FC236}">
                <a16:creationId xmlns:a16="http://schemas.microsoft.com/office/drawing/2014/main" id="{DB84714A-F4E4-8E43-8C04-D6F1C5CC1FBD}"/>
              </a:ext>
            </a:extLst>
          </p:cNvPr>
          <p:cNvPicPr>
            <a:picLocks noChangeAspect="1"/>
          </p:cNvPicPr>
          <p:nvPr/>
        </p:nvPicPr>
        <p:blipFill>
          <a:blip r:embed="rId4"/>
          <a:stretch>
            <a:fillRect/>
          </a:stretch>
        </p:blipFill>
        <p:spPr>
          <a:xfrm rot="5400000">
            <a:off x="7332423" y="654627"/>
            <a:ext cx="3921025" cy="5548745"/>
          </a:xfrm>
          <a:prstGeom prst="rect">
            <a:avLst/>
          </a:prstGeom>
        </p:spPr>
      </p:pic>
    </p:spTree>
    <p:extLst>
      <p:ext uri="{BB962C8B-B14F-4D97-AF65-F5344CB8AC3E}">
        <p14:creationId xmlns:p14="http://schemas.microsoft.com/office/powerpoint/2010/main" val="1688216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342002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THURSDAY 26</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7</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676250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dirty="0"/>
              <a:t>Task 1 – Spelling</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br>
              <a:rPr lang="en-US" dirty="0"/>
            </a:br>
            <a:r>
              <a:rPr lang="en-US" b="1" dirty="0"/>
              <a:t>Middle </a:t>
            </a:r>
            <a:br>
              <a:rPr lang="en-US" b="1" dirty="0"/>
            </a:br>
            <a:r>
              <a:rPr lang="en-US" dirty="0"/>
              <a:t>Task 1 – </a:t>
            </a:r>
            <a:r>
              <a:rPr lang="en-US" dirty="0" err="1"/>
              <a:t>Maths</a:t>
            </a:r>
            <a:r>
              <a:rPr lang="en-US" dirty="0"/>
              <a:t> Grid</a:t>
            </a:r>
          </a:p>
          <a:p>
            <a:pPr marL="0" indent="0" algn="ctr">
              <a:buNone/>
            </a:pPr>
            <a:r>
              <a:rPr lang="en-US" dirty="0"/>
              <a:t>Task 2 – </a:t>
            </a:r>
            <a:r>
              <a:rPr lang="en-US" dirty="0" err="1"/>
              <a:t>Maths</a:t>
            </a:r>
            <a:r>
              <a:rPr lang="en-US" dirty="0"/>
              <a:t> Worksheets</a:t>
            </a:r>
          </a:p>
          <a:p>
            <a:pPr marL="0" indent="0" algn="ctr">
              <a:buNone/>
            </a:pPr>
            <a:r>
              <a:rPr lang="en-US" b="1" dirty="0"/>
              <a:t>Final</a:t>
            </a:r>
            <a:br>
              <a:rPr lang="en-US" b="1" dirty="0"/>
            </a:br>
            <a:r>
              <a:rPr lang="en-US" dirty="0"/>
              <a:t>PDHPE</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1553632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595438" y="2375101"/>
            <a:ext cx="3711405" cy="3339128"/>
          </a:xfrm>
        </p:spPr>
        <p:txBody>
          <a:bodyPr>
            <a:normAutofit fontScale="77500" lnSpcReduction="20000"/>
          </a:bodyPr>
          <a:lstStyle/>
          <a:p>
            <a:pPr marL="0" indent="0">
              <a:lnSpc>
                <a:spcPct val="200000"/>
              </a:lnSpc>
              <a:buNone/>
            </a:pPr>
            <a:r>
              <a:rPr lang="en-US" dirty="0"/>
              <a:t>Practice your spelling words in alphabetical order on a piece of paper. </a:t>
            </a:r>
          </a:p>
          <a:p>
            <a:pPr marL="0" indent="0">
              <a:lnSpc>
                <a:spcPct val="200000"/>
              </a:lnSpc>
              <a:buNone/>
            </a:pPr>
            <a:r>
              <a:rPr lang="en-US" dirty="0"/>
              <a:t>Write 5 sentences using your spelling words on a piece of paper. Circle any verbs (action words) in your sentence. </a:t>
            </a:r>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8" name="Picture 7">
            <a:extLst>
              <a:ext uri="{FF2B5EF4-FFF2-40B4-BE49-F238E27FC236}">
                <a16:creationId xmlns:a16="http://schemas.microsoft.com/office/drawing/2014/main" id="{30D368A4-D404-6F40-8AE3-496B4A41EBCA}"/>
              </a:ext>
            </a:extLst>
          </p:cNvPr>
          <p:cNvPicPr>
            <a:picLocks noChangeAspect="1"/>
          </p:cNvPicPr>
          <p:nvPr/>
        </p:nvPicPr>
        <p:blipFill rotWithShape="1">
          <a:blip r:embed="rId3"/>
          <a:srcRect t="16438" b="14923"/>
          <a:stretch/>
        </p:blipFill>
        <p:spPr>
          <a:xfrm>
            <a:off x="5476574" y="3500089"/>
            <a:ext cx="2990762" cy="2900140"/>
          </a:xfrm>
          <a:prstGeom prst="rect">
            <a:avLst/>
          </a:prstGeom>
        </p:spPr>
      </p:pic>
      <p:pic>
        <p:nvPicPr>
          <p:cNvPr id="10" name="Picture 9">
            <a:extLst>
              <a:ext uri="{FF2B5EF4-FFF2-40B4-BE49-F238E27FC236}">
                <a16:creationId xmlns:a16="http://schemas.microsoft.com/office/drawing/2014/main" id="{F9F2AFAF-8D5F-AE46-B899-32368E8B1D23}"/>
              </a:ext>
            </a:extLst>
          </p:cNvPr>
          <p:cNvPicPr>
            <a:picLocks noChangeAspect="1"/>
          </p:cNvPicPr>
          <p:nvPr/>
        </p:nvPicPr>
        <p:blipFill rotWithShape="1">
          <a:blip r:embed="rId4"/>
          <a:srcRect t="11007"/>
          <a:stretch/>
        </p:blipFill>
        <p:spPr>
          <a:xfrm>
            <a:off x="8865289" y="2195387"/>
            <a:ext cx="3300376" cy="4149406"/>
          </a:xfrm>
          <a:prstGeom prst="rect">
            <a:avLst/>
          </a:prstGeom>
        </p:spPr>
      </p:pic>
      <p:pic>
        <p:nvPicPr>
          <p:cNvPr id="9" name="Picture 1" descr="page6image1324667200">
            <a:extLst>
              <a:ext uri="{FF2B5EF4-FFF2-40B4-BE49-F238E27FC236}">
                <a16:creationId xmlns:a16="http://schemas.microsoft.com/office/drawing/2014/main" id="{8F4DEC75-0170-0045-92E1-2E0237CB35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817208" y="616849"/>
            <a:ext cx="2458843" cy="347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610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3863808" cy="3987119"/>
          </a:xfrm>
        </p:spPr>
        <p:txBody>
          <a:bodyPr>
            <a:normAutofit/>
          </a:bodyPr>
          <a:lstStyle/>
          <a:p>
            <a:pPr marL="0" indent="0">
              <a:lnSpc>
                <a:spcPct val="200000"/>
              </a:lnSpc>
              <a:buNone/>
            </a:pPr>
            <a:r>
              <a:rPr lang="en-US" dirty="0"/>
              <a:t>Read or get an adult to read ”The Lemonade Stand”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4220" y="5497930"/>
            <a:ext cx="967338" cy="8160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2749B10-197B-B647-BBDC-1C00C942970E}"/>
              </a:ext>
            </a:extLst>
          </p:cNvPr>
          <p:cNvPicPr>
            <a:picLocks noChangeAspect="1"/>
          </p:cNvPicPr>
          <p:nvPr/>
        </p:nvPicPr>
        <p:blipFill>
          <a:blip r:embed="rId5"/>
          <a:stretch>
            <a:fillRect/>
          </a:stretch>
        </p:blipFill>
        <p:spPr>
          <a:xfrm rot="5400000">
            <a:off x="6203668" y="928239"/>
            <a:ext cx="3987117" cy="5642274"/>
          </a:xfrm>
          <a:prstGeom prst="rect">
            <a:avLst/>
          </a:prstGeom>
        </p:spPr>
      </p:pic>
    </p:spTree>
    <p:extLst>
      <p:ext uri="{BB962C8B-B14F-4D97-AF65-F5344CB8AC3E}">
        <p14:creationId xmlns:p14="http://schemas.microsoft.com/office/powerpoint/2010/main" val="790867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8358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4C764A8-7FEC-F446-AEB5-6A69EEA34E72}"/>
              </a:ext>
            </a:extLst>
          </p:cNvPr>
          <p:cNvPicPr>
            <a:picLocks noChangeAspect="1"/>
          </p:cNvPicPr>
          <p:nvPr/>
        </p:nvPicPr>
        <p:blipFill>
          <a:blip r:embed="rId2"/>
          <a:stretch>
            <a:fillRect/>
          </a:stretch>
        </p:blipFill>
        <p:spPr>
          <a:xfrm>
            <a:off x="6596" y="-14748"/>
            <a:ext cx="6719324" cy="6899646"/>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834304" y="686044"/>
            <a:ext cx="3319895" cy="1694972"/>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1036800" y="5342008"/>
            <a:ext cx="1125141" cy="10323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595438" y="1632455"/>
            <a:ext cx="5130482" cy="4741390"/>
          </a:xfrm>
        </p:spPr>
        <p:txBody>
          <a:bodyPr anchor="ctr">
            <a:normAutofit lnSpcReduction="10000"/>
          </a:bodyPr>
          <a:lstStyle/>
          <a:p>
            <a:pPr marL="0" indent="0">
              <a:lnSpc>
                <a:spcPct val="200000"/>
              </a:lnSpc>
              <a:buNone/>
            </a:pPr>
            <a:r>
              <a:rPr lang="en-US" sz="2000" dirty="0">
                <a:solidFill>
                  <a:schemeClr val="bg1"/>
                </a:solidFill>
              </a:rPr>
              <a:t>Procedural writing</a:t>
            </a:r>
          </a:p>
          <a:p>
            <a:pPr marL="0" indent="0">
              <a:buNone/>
            </a:pPr>
            <a:r>
              <a:rPr lang="en-AU" dirty="0">
                <a:solidFill>
                  <a:schemeClr val="bg1"/>
                </a:solidFill>
              </a:rPr>
              <a:t>Watch the video of Mrs Mazloum making soup on your Dojo.</a:t>
            </a:r>
            <a:br>
              <a:rPr lang="en-AU" dirty="0">
                <a:solidFill>
                  <a:schemeClr val="bg1"/>
                </a:solidFill>
              </a:rPr>
            </a:br>
            <a:endParaRPr lang="en-AU" dirty="0">
              <a:solidFill>
                <a:schemeClr val="bg1"/>
              </a:solidFill>
            </a:endParaRPr>
          </a:p>
          <a:p>
            <a:pPr marL="0" indent="0">
              <a:buNone/>
            </a:pPr>
            <a:r>
              <a:rPr lang="en-AU" dirty="0">
                <a:solidFill>
                  <a:schemeClr val="bg1"/>
                </a:solidFill>
              </a:rPr>
              <a:t>On a piece of paper, write your own procedural text on “How to make soup”. Remember to include a title, a list of materials and step by step instructions (method). Don’t forget to start each step with a verb!</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6152" name="Picture 8" descr="page39image48688928">
            <a:extLst>
              <a:ext uri="{FF2B5EF4-FFF2-40B4-BE49-F238E27FC236}">
                <a16:creationId xmlns:a16="http://schemas.microsoft.com/office/drawing/2014/main" id="{EE34DF8A-33F0-D340-949E-481254B6122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10235"/>
          <a:stretch/>
        </p:blipFill>
        <p:spPr bwMode="auto">
          <a:xfrm>
            <a:off x="7311445" y="1458468"/>
            <a:ext cx="3696349" cy="469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591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4DEB63-FECB-8847-9EAB-B70E115D79EA}"/>
              </a:ext>
            </a:extLst>
          </p:cNvPr>
          <p:cNvPicPr>
            <a:picLocks noChangeAspect="1"/>
          </p:cNvPicPr>
          <p:nvPr/>
        </p:nvPicPr>
        <p:blipFill>
          <a:blip r:embed="rId2"/>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8501831"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275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D4DFEC-F7DF-354D-941F-7A0201F2F15F}"/>
              </a:ext>
            </a:extLst>
          </p:cNvPr>
          <p:cNvPicPr>
            <a:picLocks noChangeAspect="1"/>
          </p:cNvPicPr>
          <p:nvPr/>
        </p:nvPicPr>
        <p:blipFill>
          <a:blip r:embed="rId2"/>
          <a:stretch>
            <a:fillRect/>
          </a:stretch>
        </p:blipFill>
        <p:spPr>
          <a:xfrm>
            <a:off x="0" y="0"/>
            <a:ext cx="7205584" cy="6899646"/>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KLA – </a:t>
            </a:r>
            <a:r>
              <a:rPr lang="en-US" sz="4000" dirty="0" err="1"/>
              <a:t>capa</a:t>
            </a:r>
            <a:r>
              <a:rPr lang="en-US" sz="4000" dirty="0"/>
              <a:t> (dance)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878070" y="2601398"/>
            <a:ext cx="6090766" cy="3959352"/>
          </a:xfrm>
        </p:spPr>
        <p:txBody>
          <a:bodyPr>
            <a:normAutofit/>
          </a:bodyPr>
          <a:lstStyle/>
          <a:p>
            <a:pPr marL="0" indent="0">
              <a:buNone/>
            </a:pPr>
            <a:r>
              <a:rPr lang="en-US" dirty="0">
                <a:solidFill>
                  <a:schemeClr val="bg1"/>
                </a:solidFill>
              </a:rPr>
              <a:t>AFRICAN DANCE LESSON 2</a:t>
            </a:r>
          </a:p>
          <a:p>
            <a:pPr marL="0" indent="0">
              <a:buNone/>
            </a:pPr>
            <a:r>
              <a:rPr lang="en-AU" u="sng" dirty="0">
                <a:solidFill>
                  <a:schemeClr val="bg1"/>
                </a:solidFill>
                <a:hlinkClick r:id="rId3">
                  <a:extLst>
                    <a:ext uri="{A12FA001-AC4F-418D-AE19-62706E023703}">
                      <ahyp:hlinkClr xmlns:ahyp="http://schemas.microsoft.com/office/drawing/2018/hyperlinkcolor" val="tx"/>
                    </a:ext>
                  </a:extLst>
                </a:hlinkClick>
              </a:rPr>
              <a:t>https://www.youtube.com/watch?v=Ewqq-3xJFdI</a:t>
            </a:r>
            <a:endParaRPr lang="en-AU" dirty="0">
              <a:solidFill>
                <a:schemeClr val="bg1"/>
              </a:solidFill>
            </a:endParaRPr>
          </a:p>
          <a:p>
            <a:pPr marL="0" indent="0">
              <a:buNone/>
            </a:pPr>
            <a:endParaRPr lang="en-AU" dirty="0">
              <a:solidFill>
                <a:schemeClr val="bg1"/>
              </a:solidFill>
            </a:endParaRPr>
          </a:p>
        </p:txBody>
      </p:sp>
      <p:pic>
        <p:nvPicPr>
          <p:cNvPr id="7176" name="Picture 8" descr="Floating Yogi by Julie Tennett on Dribbble">
            <a:extLst>
              <a:ext uri="{FF2B5EF4-FFF2-40B4-BE49-F238E27FC236}">
                <a16:creationId xmlns:a16="http://schemas.microsoft.com/office/drawing/2014/main" id="{62F8B09E-A746-5A4E-AF1C-513EA607612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59356" y="913070"/>
            <a:ext cx="3354574" cy="251593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osmic Kids Yoga Disco | Hot Air Balloonin&amp;#39; on Make a GIF">
            <a:extLst>
              <a:ext uri="{FF2B5EF4-FFF2-40B4-BE49-F238E27FC236}">
                <a16:creationId xmlns:a16="http://schemas.microsoft.com/office/drawing/2014/main" id="{8B660E39-6B48-644A-ACD5-EB0913F711F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05584" y="3572718"/>
            <a:ext cx="4986416" cy="280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755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865D0-276B-7E45-A846-36F88954644A}"/>
              </a:ext>
            </a:extLst>
          </p:cNvPr>
          <p:cNvSpPr>
            <a:spLocks noGrp="1"/>
          </p:cNvSpPr>
          <p:nvPr>
            <p:ph type="title"/>
          </p:nvPr>
        </p:nvSpPr>
        <p:spPr>
          <a:xfrm>
            <a:off x="1771891" y="762870"/>
            <a:ext cx="10241280" cy="1234440"/>
          </a:xfrm>
        </p:spPr>
        <p:txBody>
          <a:bodyPr/>
          <a:lstStyle/>
          <a:p>
            <a:r>
              <a:rPr lang="en-US" dirty="0"/>
              <a:t>Task 2</a:t>
            </a:r>
          </a:p>
        </p:txBody>
      </p:sp>
      <p:sp>
        <p:nvSpPr>
          <p:cNvPr id="6" name="Rectangle 5">
            <a:extLst>
              <a:ext uri="{FF2B5EF4-FFF2-40B4-BE49-F238E27FC236}">
                <a16:creationId xmlns:a16="http://schemas.microsoft.com/office/drawing/2014/main" id="{13B949C9-4B55-CA49-81E0-0DED7B71FEEA}"/>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86F605B-A780-5941-9C94-21B4233E8AB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67FFEC1-8A4E-3C40-932F-FED85A70F8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
        <p:nvSpPr>
          <p:cNvPr id="9" name="TextBox 8">
            <a:extLst>
              <a:ext uri="{FF2B5EF4-FFF2-40B4-BE49-F238E27FC236}">
                <a16:creationId xmlns:a16="http://schemas.microsoft.com/office/drawing/2014/main" id="{3FCFD140-DB67-A140-8B26-0B5729645AC9}"/>
              </a:ext>
            </a:extLst>
          </p:cNvPr>
          <p:cNvSpPr txBox="1"/>
          <p:nvPr/>
        </p:nvSpPr>
        <p:spPr>
          <a:xfrm>
            <a:off x="1491175" y="2278966"/>
            <a:ext cx="3263705" cy="1294200"/>
          </a:xfrm>
          <a:prstGeom prst="rect">
            <a:avLst/>
          </a:prstGeom>
          <a:noFill/>
        </p:spPr>
        <p:txBody>
          <a:bodyPr wrap="square" rtlCol="0">
            <a:spAutoFit/>
          </a:bodyPr>
          <a:lstStyle/>
          <a:p>
            <a:pPr>
              <a:lnSpc>
                <a:spcPct val="150000"/>
              </a:lnSpc>
            </a:pPr>
            <a:r>
              <a:rPr lang="en-US" dirty="0"/>
              <a:t>Read or  get an adult to read ‘The Lost Pet’ and answer the questions.</a:t>
            </a:r>
          </a:p>
        </p:txBody>
      </p:sp>
      <p:pic>
        <p:nvPicPr>
          <p:cNvPr id="3" name="Picture 2">
            <a:extLst>
              <a:ext uri="{FF2B5EF4-FFF2-40B4-BE49-F238E27FC236}">
                <a16:creationId xmlns:a16="http://schemas.microsoft.com/office/drawing/2014/main" id="{F87A2662-41A7-4C4D-A19A-BE8795D7A648}"/>
              </a:ext>
            </a:extLst>
          </p:cNvPr>
          <p:cNvPicPr>
            <a:picLocks noChangeAspect="1"/>
          </p:cNvPicPr>
          <p:nvPr/>
        </p:nvPicPr>
        <p:blipFill>
          <a:blip r:embed="rId3"/>
          <a:stretch>
            <a:fillRect/>
          </a:stretch>
        </p:blipFill>
        <p:spPr>
          <a:xfrm rot="5400000">
            <a:off x="5654095" y="333080"/>
            <a:ext cx="4846211" cy="6858000"/>
          </a:xfrm>
          <a:prstGeom prst="rect">
            <a:avLst/>
          </a:prstGeom>
        </p:spPr>
      </p:pic>
    </p:spTree>
    <p:extLst>
      <p:ext uri="{BB962C8B-B14F-4D97-AF65-F5344CB8AC3E}">
        <p14:creationId xmlns:p14="http://schemas.microsoft.com/office/powerpoint/2010/main" val="29295429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01B609-C2F9-BD46-ACD2-600089D4CCAE}"/>
              </a:ext>
            </a:extLst>
          </p:cNvPr>
          <p:cNvPicPr>
            <a:picLocks noChangeAspect="1"/>
          </p:cNvPicPr>
          <p:nvPr/>
        </p:nvPicPr>
        <p:blipFill>
          <a:blip r:embed="rId2"/>
          <a:stretch>
            <a:fillRect/>
          </a:stretch>
        </p:blipFill>
        <p:spPr>
          <a:xfrm>
            <a:off x="6596" y="-14748"/>
            <a:ext cx="4219964" cy="6899646"/>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6333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68E203C-E515-4A4E-8F9D-C02C401724BD}"/>
              </a:ext>
            </a:extLst>
          </p:cNvPr>
          <p:cNvPicPr>
            <a:picLocks noChangeAspect="1"/>
          </p:cNvPicPr>
          <p:nvPr/>
        </p:nvPicPr>
        <p:blipFill>
          <a:blip r:embed="rId2"/>
          <a:stretch>
            <a:fillRect/>
          </a:stretch>
        </p:blipFill>
        <p:spPr>
          <a:xfrm>
            <a:off x="-13794" y="0"/>
            <a:ext cx="4158361" cy="6858000"/>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r>
              <a:rPr lang="en-US" sz="1800" spc="750" dirty="0">
                <a:solidFill>
                  <a:schemeClr val="bg1"/>
                </a:solidFill>
              </a:rPr>
              <a:t>Then complete 3 </a:t>
            </a:r>
            <a:r>
              <a:rPr lang="en-US" sz="1800" spc="750" dirty="0" err="1">
                <a:solidFill>
                  <a:schemeClr val="bg1"/>
                </a:solidFill>
              </a:rPr>
              <a:t>studyladder</a:t>
            </a:r>
            <a:r>
              <a:rPr lang="en-US" sz="1800" spc="750" dirty="0">
                <a:solidFill>
                  <a:schemeClr val="bg1"/>
                </a:solidFill>
              </a:rPr>
              <a:t> or </a:t>
            </a:r>
            <a:r>
              <a:rPr lang="en-US" sz="1800" spc="750" dirty="0" err="1">
                <a:solidFill>
                  <a:schemeClr val="bg1"/>
                </a:solidFill>
              </a:rPr>
              <a:t>mathletics</a:t>
            </a:r>
            <a:r>
              <a:rPr lang="en-US" sz="1800" spc="750" dirty="0">
                <a:solidFill>
                  <a:schemeClr val="bg1"/>
                </a:solidFill>
              </a:rPr>
              <a:t> activities</a:t>
            </a:r>
            <a:endParaRPr lang="en-US" sz="320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3d shape </a:t>
            </a:r>
          </a:p>
        </p:txBody>
      </p:sp>
      <p:sp>
        <p:nvSpPr>
          <p:cNvPr id="7" name="TextBox 6">
            <a:extLst>
              <a:ext uri="{FF2B5EF4-FFF2-40B4-BE49-F238E27FC236}">
                <a16:creationId xmlns:a16="http://schemas.microsoft.com/office/drawing/2014/main" id="{B515D70D-725E-094F-9590-7145EAA877D7}"/>
              </a:ext>
            </a:extLst>
          </p:cNvPr>
          <p:cNvSpPr txBox="1"/>
          <p:nvPr/>
        </p:nvSpPr>
        <p:spPr>
          <a:xfrm>
            <a:off x="5045021" y="862377"/>
            <a:ext cx="2147777" cy="369332"/>
          </a:xfrm>
          <a:prstGeom prst="rect">
            <a:avLst/>
          </a:prstGeom>
          <a:noFill/>
        </p:spPr>
        <p:txBody>
          <a:bodyPr wrap="square" rtlCol="0">
            <a:spAutoFit/>
          </a:bodyPr>
          <a:lstStyle/>
          <a:p>
            <a:r>
              <a:rPr lang="en-US" dirty="0"/>
              <a:t>Year 1</a:t>
            </a:r>
          </a:p>
        </p:txBody>
      </p:sp>
      <p:sp>
        <p:nvSpPr>
          <p:cNvPr id="8" name="TextBox 7">
            <a:extLst>
              <a:ext uri="{FF2B5EF4-FFF2-40B4-BE49-F238E27FC236}">
                <a16:creationId xmlns:a16="http://schemas.microsoft.com/office/drawing/2014/main" id="{237FAC33-1DFF-2945-8295-D20492DD9768}"/>
              </a:ext>
            </a:extLst>
          </p:cNvPr>
          <p:cNvSpPr txBox="1"/>
          <p:nvPr/>
        </p:nvSpPr>
        <p:spPr>
          <a:xfrm>
            <a:off x="9122735" y="862377"/>
            <a:ext cx="1892595" cy="369332"/>
          </a:xfrm>
          <a:prstGeom prst="rect">
            <a:avLst/>
          </a:prstGeom>
          <a:noFill/>
        </p:spPr>
        <p:txBody>
          <a:bodyPr wrap="square" rtlCol="0">
            <a:spAutoFit/>
          </a:bodyPr>
          <a:lstStyle/>
          <a:p>
            <a:r>
              <a:rPr lang="en-US" dirty="0"/>
              <a:t>Year 2</a:t>
            </a:r>
          </a:p>
        </p:txBody>
      </p:sp>
      <p:pic>
        <p:nvPicPr>
          <p:cNvPr id="4" name="Picture 3">
            <a:extLst>
              <a:ext uri="{FF2B5EF4-FFF2-40B4-BE49-F238E27FC236}">
                <a16:creationId xmlns:a16="http://schemas.microsoft.com/office/drawing/2014/main" id="{7A37E6D1-7297-3649-8183-73CB3B2C4CF6}"/>
              </a:ext>
            </a:extLst>
          </p:cNvPr>
          <p:cNvPicPr>
            <a:picLocks noChangeAspect="1"/>
          </p:cNvPicPr>
          <p:nvPr/>
        </p:nvPicPr>
        <p:blipFill>
          <a:blip r:embed="rId3"/>
          <a:stretch>
            <a:fillRect/>
          </a:stretch>
        </p:blipFill>
        <p:spPr>
          <a:xfrm rot="5400000">
            <a:off x="4805220" y="621783"/>
            <a:ext cx="2938509" cy="4158361"/>
          </a:xfrm>
          <a:prstGeom prst="rect">
            <a:avLst/>
          </a:prstGeom>
        </p:spPr>
      </p:pic>
      <p:pic>
        <p:nvPicPr>
          <p:cNvPr id="5" name="Picture 4">
            <a:extLst>
              <a:ext uri="{FF2B5EF4-FFF2-40B4-BE49-F238E27FC236}">
                <a16:creationId xmlns:a16="http://schemas.microsoft.com/office/drawing/2014/main" id="{CA494F7C-F768-284A-A45E-B635937FFF4F}"/>
              </a:ext>
            </a:extLst>
          </p:cNvPr>
          <p:cNvPicPr>
            <a:picLocks noChangeAspect="1"/>
          </p:cNvPicPr>
          <p:nvPr/>
        </p:nvPicPr>
        <p:blipFill>
          <a:blip r:embed="rId4"/>
          <a:stretch>
            <a:fillRect/>
          </a:stretch>
        </p:blipFill>
        <p:spPr>
          <a:xfrm rot="5400000">
            <a:off x="8426764" y="2654968"/>
            <a:ext cx="3095048" cy="4379883"/>
          </a:xfrm>
          <a:prstGeom prst="rect">
            <a:avLst/>
          </a:prstGeom>
        </p:spPr>
      </p:pic>
    </p:spTree>
    <p:extLst>
      <p:ext uri="{BB962C8B-B14F-4D97-AF65-F5344CB8AC3E}">
        <p14:creationId xmlns:p14="http://schemas.microsoft.com/office/powerpoint/2010/main" val="3546580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61C5F4-6E23-CB41-83AC-E968CA3E0695}"/>
              </a:ext>
            </a:extLst>
          </p:cNvPr>
          <p:cNvPicPr>
            <a:picLocks noChangeAspect="1"/>
          </p:cNvPicPr>
          <p:nvPr/>
        </p:nvPicPr>
        <p:blipFill>
          <a:blip r:embed="rId2"/>
          <a:stretch>
            <a:fillRect/>
          </a:stretch>
        </p:blipFill>
        <p:spPr>
          <a:xfrm rot="16200000">
            <a:off x="5422277" y="88277"/>
            <a:ext cx="1347446" cy="12192000"/>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243207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90397E-2914-CC44-B617-5F3C0D54BB81}"/>
              </a:ext>
            </a:extLst>
          </p:cNvPr>
          <p:cNvPicPr>
            <a:picLocks noChangeAspect="1"/>
          </p:cNvPicPr>
          <p:nvPr/>
        </p:nvPicPr>
        <p:blipFill>
          <a:blip r:embed="rId2"/>
          <a:stretch>
            <a:fillRect/>
          </a:stretch>
        </p:blipFill>
        <p:spPr>
          <a:xfrm>
            <a:off x="6596" y="-14748"/>
            <a:ext cx="12388604" cy="6899646"/>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1683981" y="787218"/>
            <a:ext cx="10501423" cy="666940"/>
          </a:xfrm>
        </p:spPr>
        <p:txBody>
          <a:bodyPr anchor="b">
            <a:normAutofit/>
          </a:bodyPr>
          <a:lstStyle/>
          <a:p>
            <a:r>
              <a:rPr lang="en-US" sz="4000" dirty="0"/>
              <a:t>KLA - PDHPE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1683981" y="2453143"/>
            <a:ext cx="9480205" cy="4601876"/>
          </a:xfrm>
        </p:spPr>
        <p:txBody>
          <a:bodyPr>
            <a:normAutofit/>
          </a:bodyPr>
          <a:lstStyle/>
          <a:p>
            <a:r>
              <a:rPr lang="en-US" dirty="0">
                <a:solidFill>
                  <a:schemeClr val="bg1"/>
                </a:solidFill>
              </a:rPr>
              <a:t>Water and Road safety</a:t>
            </a:r>
            <a:br>
              <a:rPr lang="en-US" dirty="0">
                <a:solidFill>
                  <a:schemeClr val="bg1"/>
                </a:solidFill>
              </a:rPr>
            </a:br>
            <a:endParaRPr lang="en-US" dirty="0">
              <a:solidFill>
                <a:schemeClr val="bg1"/>
              </a:solidFill>
            </a:endParaRPr>
          </a:p>
          <a:p>
            <a:pPr marL="0" indent="0">
              <a:buNone/>
            </a:pPr>
            <a:r>
              <a:rPr lang="en-AU" dirty="0">
                <a:solidFill>
                  <a:schemeClr val="bg1"/>
                </a:solidFill>
              </a:rPr>
              <a:t>Playing in water can be fun, but it can also be dangerous if you don’t know the safety rules. These activities will help teach you all you need to know about water safety. Its important to be able to recognise and understand the different signs in an and around the community that help keep you safe. Complete the worksheets.</a:t>
            </a:r>
          </a:p>
          <a:p>
            <a:pPr marL="0" indent="0">
              <a:buNone/>
            </a:pPr>
            <a:endParaRPr lang="en-US" dirty="0">
              <a:highlight>
                <a:srgbClr val="FFFF00"/>
              </a:highlight>
            </a:endParaRPr>
          </a:p>
        </p:txBody>
      </p:sp>
    </p:spTree>
    <p:extLst>
      <p:ext uri="{BB962C8B-B14F-4D97-AF65-F5344CB8AC3E}">
        <p14:creationId xmlns:p14="http://schemas.microsoft.com/office/powerpoint/2010/main" val="21786029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CD1646-68CF-1B4E-81E9-1BDE14ED0FEA}"/>
              </a:ext>
            </a:extLst>
          </p:cNvPr>
          <p:cNvPicPr>
            <a:picLocks noChangeAspect="1"/>
          </p:cNvPicPr>
          <p:nvPr/>
        </p:nvPicPr>
        <p:blipFill>
          <a:blip r:embed="rId2"/>
          <a:stretch>
            <a:fillRect/>
          </a:stretch>
        </p:blipFill>
        <p:spPr>
          <a:xfrm>
            <a:off x="1607236" y="0"/>
            <a:ext cx="4436503" cy="6278211"/>
          </a:xfrm>
          <a:prstGeom prst="rect">
            <a:avLst/>
          </a:prstGeom>
        </p:spPr>
      </p:pic>
      <p:pic>
        <p:nvPicPr>
          <p:cNvPr id="5" name="Picture 4">
            <a:extLst>
              <a:ext uri="{FF2B5EF4-FFF2-40B4-BE49-F238E27FC236}">
                <a16:creationId xmlns:a16="http://schemas.microsoft.com/office/drawing/2014/main" id="{DE82155D-8D9E-A84E-8466-281A1D7FFF35}"/>
              </a:ext>
            </a:extLst>
          </p:cNvPr>
          <p:cNvPicPr>
            <a:picLocks noChangeAspect="1"/>
          </p:cNvPicPr>
          <p:nvPr/>
        </p:nvPicPr>
        <p:blipFill>
          <a:blip r:embed="rId3"/>
          <a:stretch>
            <a:fillRect/>
          </a:stretch>
        </p:blipFill>
        <p:spPr>
          <a:xfrm>
            <a:off x="6275721" y="0"/>
            <a:ext cx="4436503" cy="6278212"/>
          </a:xfrm>
          <a:prstGeom prst="rect">
            <a:avLst/>
          </a:prstGeom>
        </p:spPr>
      </p:pic>
    </p:spTree>
    <p:extLst>
      <p:ext uri="{BB962C8B-B14F-4D97-AF65-F5344CB8AC3E}">
        <p14:creationId xmlns:p14="http://schemas.microsoft.com/office/powerpoint/2010/main" val="2684584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4710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FRIDAY 27</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7</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739129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200150" y="1130430"/>
            <a:ext cx="10584180" cy="5285232"/>
          </a:xfrm>
        </p:spPr>
        <p:txBody>
          <a:bodyPr>
            <a:normAutofit/>
          </a:bodyPr>
          <a:lstStyle/>
          <a:p>
            <a:pPr marL="0" indent="0" algn="ctr">
              <a:buNone/>
            </a:pPr>
            <a:r>
              <a:rPr lang="en-US" b="1" dirty="0"/>
              <a:t>WELL BEING FRIDAY!!</a:t>
            </a:r>
          </a:p>
          <a:p>
            <a:pPr marL="0" indent="0" algn="ctr">
              <a:buNone/>
            </a:pPr>
            <a:r>
              <a:rPr lang="en-US" b="1" dirty="0"/>
              <a:t>To focus on our well being and unplugging from technology, today is a tech free day. Choose activities from the Friday grid. Submit photos of what you have done to our school Facebook page NOT DOJO.</a:t>
            </a:r>
          </a:p>
          <a:p>
            <a:pPr marL="0" indent="0" algn="ctr">
              <a:buNone/>
            </a:pPr>
            <a:endParaRPr lang="en-US" b="1" dirty="0"/>
          </a:p>
          <a:p>
            <a:pPr marL="0" indent="0" algn="ctr">
              <a:buNone/>
            </a:pP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482" name="Picture 2" descr="Stop trying to be happy | What happy actually means | Rachel Ziv writer">
            <a:extLst>
              <a:ext uri="{FF2B5EF4-FFF2-40B4-BE49-F238E27FC236}">
                <a16:creationId xmlns:a16="http://schemas.microsoft.com/office/drawing/2014/main" id="{93114D96-C167-F547-9221-D1FC19DF5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725" y="2983795"/>
            <a:ext cx="4365674" cy="327425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9171FB7D-31E0-9342-9709-B61C370329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9399" y="2972923"/>
            <a:ext cx="3395170" cy="339517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a:extLst>
              <a:ext uri="{FF2B5EF4-FFF2-40B4-BE49-F238E27FC236}">
                <a16:creationId xmlns:a16="http://schemas.microsoft.com/office/drawing/2014/main" id="{CB9DAE2E-A5AE-5548-BAC4-D96F4A7381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4190" y="3429000"/>
            <a:ext cx="3523279" cy="250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20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66C9-FFFB-8641-B226-406AB320AB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6D99DC-3835-8C4C-BDBA-DA293EDAA7D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E8D8FC7-8920-4B4A-89E1-1037E00DE82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852625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Week!</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172663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6135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DAE16DC-24DF-4957-88AE-404BBE4E6D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BE9CC48-8F55-4830-A549-78BEE8EF8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9136"/>
            <a:ext cx="6096000" cy="6867136"/>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4343ECA-CAAC-4723-88DF-CAFF1E366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17416"/>
            <a:ext cx="5638800" cy="6840584"/>
          </a:xfrm>
          <a:prstGeom prst="rect">
            <a:avLst/>
          </a:prstGeom>
          <a:gradFill>
            <a:gsLst>
              <a:gs pos="24000">
                <a:schemeClr val="accent5">
                  <a:lumMod val="60000"/>
                  <a:lumOff val="40000"/>
                  <a:alpha val="0"/>
                </a:schemeClr>
              </a:gs>
              <a:gs pos="99000">
                <a:schemeClr val="accent2">
                  <a:alpha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238DAD46-AF62-4150-B04A-2C43CC32F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3202" y="154064"/>
            <a:ext cx="6422401" cy="6096002"/>
          </a:xfrm>
          <a:prstGeom prst="rect">
            <a:avLst/>
          </a:prstGeom>
          <a:gradFill>
            <a:gsLst>
              <a:gs pos="2000">
                <a:schemeClr val="accent5">
                  <a:alpha val="28000"/>
                </a:schemeClr>
              </a:gs>
              <a:gs pos="78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07938667-559E-4312-AE99-7A213F453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907757">
            <a:off x="-619013" y="1524958"/>
            <a:ext cx="4648282" cy="4433301"/>
          </a:xfrm>
          <a:custGeom>
            <a:avLst/>
            <a:gdLst>
              <a:gd name="connsiteX0" fmla="*/ 4465639 w 4648282"/>
              <a:gd name="connsiteY0" fmla="*/ 3013821 h 4433301"/>
              <a:gd name="connsiteX1" fmla="*/ 2324141 w 4648282"/>
              <a:gd name="connsiteY1" fmla="*/ 4433301 h 4433301"/>
              <a:gd name="connsiteX2" fmla="*/ 0 w 4648282"/>
              <a:gd name="connsiteY2" fmla="*/ 2109160 h 4433301"/>
              <a:gd name="connsiteX3" fmla="*/ 1216317 w 4648282"/>
              <a:gd name="connsiteY3" fmla="*/ 65530 h 4433301"/>
              <a:gd name="connsiteX4" fmla="*/ 1352350 w 4648282"/>
              <a:gd name="connsiteY4" fmla="*/ 0 h 4433301"/>
              <a:gd name="connsiteX5" fmla="*/ 4475994 w 4648282"/>
              <a:gd name="connsiteY5" fmla="*/ 1232791 h 4433301"/>
              <a:gd name="connsiteX6" fmla="*/ 4543793 w 4648282"/>
              <a:gd name="connsiteY6" fmla="*/ 1418031 h 4433301"/>
              <a:gd name="connsiteX7" fmla="*/ 4648282 w 4648282"/>
              <a:gd name="connsiteY7" fmla="*/ 2109160 h 4433301"/>
              <a:gd name="connsiteX8" fmla="*/ 4465639 w 4648282"/>
              <a:gd name="connsiteY8" fmla="*/ 3013821 h 4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282" h="4433301">
                <a:moveTo>
                  <a:pt x="4465639" y="3013821"/>
                </a:moveTo>
                <a:cubicBezTo>
                  <a:pt x="4112816" y="3847990"/>
                  <a:pt x="3286832" y="4433301"/>
                  <a:pt x="2324141" y="4433301"/>
                </a:cubicBezTo>
                <a:cubicBezTo>
                  <a:pt x="1040553" y="4433301"/>
                  <a:pt x="0" y="3392748"/>
                  <a:pt x="0" y="2109160"/>
                </a:cubicBezTo>
                <a:cubicBezTo>
                  <a:pt x="0" y="1226693"/>
                  <a:pt x="491824" y="459098"/>
                  <a:pt x="1216317" y="65530"/>
                </a:cubicBezTo>
                <a:lnTo>
                  <a:pt x="1352350" y="0"/>
                </a:lnTo>
                <a:lnTo>
                  <a:pt x="4475994" y="1232791"/>
                </a:lnTo>
                <a:lnTo>
                  <a:pt x="4543793" y="1418031"/>
                </a:lnTo>
                <a:cubicBezTo>
                  <a:pt x="4611700" y="1636359"/>
                  <a:pt x="4648282" y="1868487"/>
                  <a:pt x="4648282" y="2109160"/>
                </a:cubicBezTo>
                <a:cubicBezTo>
                  <a:pt x="4648282" y="2430057"/>
                  <a:pt x="4583247" y="2735764"/>
                  <a:pt x="4465639" y="3013821"/>
                </a:cubicBezTo>
                <a:close/>
              </a:path>
            </a:pathLst>
          </a:custGeom>
          <a:gradFill>
            <a:gsLst>
              <a:gs pos="31000">
                <a:schemeClr val="accent6">
                  <a:alpha val="10000"/>
                </a:schemeClr>
              </a:gs>
              <a:gs pos="85000">
                <a:schemeClr val="accent6">
                  <a:lumMod val="60000"/>
                  <a:lumOff val="40000"/>
                  <a:alpha val="21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Rectangle 82">
            <a:extLst>
              <a:ext uri="{FF2B5EF4-FFF2-40B4-BE49-F238E27FC236}">
                <a16:creationId xmlns:a16="http://schemas.microsoft.com/office/drawing/2014/main" id="{6F551441-973C-4D62-A067-55315F774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670" y="1253114"/>
            <a:ext cx="6840582" cy="4316082"/>
          </a:xfrm>
          <a:prstGeom prst="rect">
            <a:avLst/>
          </a:prstGeom>
          <a:gradFill>
            <a:gsLst>
              <a:gs pos="44000">
                <a:schemeClr val="tx2">
                  <a:lumMod val="75000"/>
                  <a:lumOff val="25000"/>
                  <a:alpha val="11000"/>
                </a:schemeClr>
              </a:gs>
              <a:gs pos="99000">
                <a:schemeClr val="accent2">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691503" y="1270454"/>
            <a:ext cx="3319895" cy="751778"/>
          </a:xfrm>
        </p:spPr>
        <p:txBody>
          <a:bodyPr anchor="ctr">
            <a:normAutofit/>
          </a:bodyPr>
          <a:lstStyle/>
          <a:p>
            <a:r>
              <a:rPr lang="en-US" sz="3200" dirty="0">
                <a:solidFill>
                  <a:schemeClr val="bg1"/>
                </a:solidFill>
              </a:rPr>
              <a:t>Task 3</a:t>
            </a:r>
          </a:p>
        </p:txBody>
      </p:sp>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267790" y="1903826"/>
            <a:ext cx="4710607" cy="2434408"/>
          </a:xfrm>
        </p:spPr>
        <p:txBody>
          <a:bodyPr anchor="ctr">
            <a:normAutofit/>
          </a:bodyPr>
          <a:lstStyle/>
          <a:p>
            <a:pPr marL="0" indent="0">
              <a:lnSpc>
                <a:spcPct val="200000"/>
              </a:lnSpc>
              <a:buNone/>
            </a:pPr>
            <a:r>
              <a:rPr lang="en-US" sz="2000" dirty="0">
                <a:solidFill>
                  <a:schemeClr val="bg1"/>
                </a:solidFill>
              </a:rPr>
              <a:t>Using the prompt, create an imaginative story of your own. Remember to tell us who is in the story, where they are, what they are doing and try to include a problem and solution!</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cxnSp>
        <p:nvCxnSpPr>
          <p:cNvPr id="6" name="Straight Arrow Connector 5">
            <a:extLst>
              <a:ext uri="{FF2B5EF4-FFF2-40B4-BE49-F238E27FC236}">
                <a16:creationId xmlns:a16="http://schemas.microsoft.com/office/drawing/2014/main" id="{D6E82938-9D34-E84C-BD12-C3A702AEA262}"/>
              </a:ext>
            </a:extLst>
          </p:cNvPr>
          <p:cNvCxnSpPr/>
          <p:nvPr/>
        </p:nvCxnSpPr>
        <p:spPr>
          <a:xfrm flipV="1">
            <a:off x="5433633" y="4589594"/>
            <a:ext cx="1348167" cy="705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id="{915E9426-012D-B84A-B699-3AE1409578B4}"/>
              </a:ext>
            </a:extLst>
          </p:cNvPr>
          <p:cNvSpPr/>
          <p:nvPr/>
        </p:nvSpPr>
        <p:spPr>
          <a:xfrm rot="205616">
            <a:off x="824898" y="4374080"/>
            <a:ext cx="5799110" cy="250100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CC80F62-8BA8-484A-BC44-51755CC0F956}"/>
              </a:ext>
            </a:extLst>
          </p:cNvPr>
          <p:cNvSpPr txBox="1"/>
          <p:nvPr/>
        </p:nvSpPr>
        <p:spPr>
          <a:xfrm>
            <a:off x="2163662" y="4719000"/>
            <a:ext cx="4441245" cy="1358064"/>
          </a:xfrm>
          <a:prstGeom prst="rect">
            <a:avLst/>
          </a:prstGeom>
          <a:noFill/>
          <a:ln>
            <a:noFill/>
          </a:ln>
        </p:spPr>
        <p:txBody>
          <a:bodyPr wrap="square" rtlCol="0">
            <a:spAutoFit/>
          </a:bodyPr>
          <a:lstStyle/>
          <a:p>
            <a:pPr fontAlgn="base">
              <a:lnSpc>
                <a:spcPct val="150000"/>
              </a:lnSpc>
            </a:pPr>
            <a:r>
              <a:rPr lang="en-AU" sz="1400" dirty="0">
                <a:latin typeface="Times" pitchFamily="2" charset="0"/>
              </a:rPr>
              <a:t>What’s happening here?</a:t>
            </a:r>
          </a:p>
          <a:p>
            <a:pPr fontAlgn="base">
              <a:lnSpc>
                <a:spcPct val="150000"/>
              </a:lnSpc>
            </a:pPr>
            <a:r>
              <a:rPr lang="en-AU" sz="1400" dirty="0">
                <a:latin typeface="Times" pitchFamily="2" charset="0"/>
              </a:rPr>
              <a:t>Who is in your story?</a:t>
            </a:r>
          </a:p>
          <a:p>
            <a:pPr fontAlgn="base">
              <a:lnSpc>
                <a:spcPct val="150000"/>
              </a:lnSpc>
            </a:pPr>
            <a:r>
              <a:rPr lang="en-AU" sz="1400" dirty="0">
                <a:latin typeface="Times" pitchFamily="2" charset="0"/>
              </a:rPr>
              <a:t>What are they doing?</a:t>
            </a:r>
          </a:p>
          <a:p>
            <a:pPr fontAlgn="base">
              <a:lnSpc>
                <a:spcPct val="150000"/>
              </a:lnSpc>
            </a:pPr>
            <a:r>
              <a:rPr lang="en-AU" sz="1400" dirty="0">
                <a:latin typeface="Times" pitchFamily="2" charset="0"/>
              </a:rPr>
              <a:t>What is the problem? How is it fixed?</a:t>
            </a:r>
          </a:p>
        </p:txBody>
      </p:sp>
      <p:pic>
        <p:nvPicPr>
          <p:cNvPr id="5" name="Picture 4">
            <a:extLst>
              <a:ext uri="{FF2B5EF4-FFF2-40B4-BE49-F238E27FC236}">
                <a16:creationId xmlns:a16="http://schemas.microsoft.com/office/drawing/2014/main" id="{A2CB768F-0C36-5F42-A1AC-4CE5AAED7AE0}"/>
              </a:ext>
            </a:extLst>
          </p:cNvPr>
          <p:cNvPicPr>
            <a:picLocks noChangeAspect="1"/>
          </p:cNvPicPr>
          <p:nvPr/>
        </p:nvPicPr>
        <p:blipFill>
          <a:blip r:embed="rId3"/>
          <a:stretch>
            <a:fillRect/>
          </a:stretch>
        </p:blipFill>
        <p:spPr>
          <a:xfrm>
            <a:off x="6121402" y="1944402"/>
            <a:ext cx="6070600" cy="3467100"/>
          </a:xfrm>
          <a:prstGeom prst="rect">
            <a:avLst/>
          </a:prstGeom>
        </p:spPr>
      </p:pic>
    </p:spTree>
    <p:extLst>
      <p:ext uri="{BB962C8B-B14F-4D97-AF65-F5344CB8AC3E}">
        <p14:creationId xmlns:p14="http://schemas.microsoft.com/office/powerpoint/2010/main" val="289137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4</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371600" y="2112263"/>
            <a:ext cx="8072438" cy="3987119"/>
          </a:xfrm>
        </p:spPr>
        <p:txBody>
          <a:bodyPr>
            <a:normAutofit/>
          </a:bodyPr>
          <a:lstStyle/>
          <a:p>
            <a:pPr marL="0" indent="0">
              <a:lnSpc>
                <a:spcPct val="200000"/>
              </a:lnSpc>
              <a:buNone/>
            </a:pPr>
            <a:r>
              <a:rPr lang="en-US" dirty="0"/>
              <a:t>Complete the letter “g” in your handwriting books. </a:t>
            </a:r>
          </a:p>
          <a:p>
            <a:r>
              <a:rPr lang="en-AU" dirty="0"/>
              <a:t>https://</a:t>
            </a:r>
            <a:r>
              <a:rPr lang="en-AU" dirty="0" err="1"/>
              <a:t>www.youtube.com</a:t>
            </a:r>
            <a:r>
              <a:rPr lang="en-AU" dirty="0"/>
              <a:t>/</a:t>
            </a:r>
            <a:r>
              <a:rPr lang="en-AU" dirty="0" err="1"/>
              <a:t>watch?v</a:t>
            </a:r>
            <a:r>
              <a:rPr lang="en-AU" dirty="0"/>
              <a:t>=b-S55JBNXTo</a:t>
            </a:r>
          </a:p>
          <a:p>
            <a:pPr marL="0" indent="0">
              <a:lnSpc>
                <a:spcPct val="200000"/>
              </a:lnSpc>
              <a:buNone/>
            </a:pP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03333" y="3429000"/>
            <a:ext cx="2956109" cy="249388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etter Letter G GIF - Letter Letter G Alphabet - Discover &amp;amp; Share GIFs">
            <a:extLst>
              <a:ext uri="{FF2B5EF4-FFF2-40B4-BE49-F238E27FC236}">
                <a16:creationId xmlns:a16="http://schemas.microsoft.com/office/drawing/2014/main" id="{24618265-E0C9-EA43-8C6A-3500B180AC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8586" y="3790293"/>
            <a:ext cx="2956109" cy="230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790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484525" y="5550194"/>
            <a:ext cx="8377682"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821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theme/theme1.xml><?xml version="1.0" encoding="utf-8"?>
<a:theme xmlns:a="http://schemas.openxmlformats.org/drawingml/2006/main" name="GradientRiseVTI">
  <a:themeElements>
    <a:clrScheme name="AnalogousFromDarkSeedLeftStep">
      <a:dk1>
        <a:srgbClr val="000000"/>
      </a:dk1>
      <a:lt1>
        <a:srgbClr val="FFFFFF"/>
      </a:lt1>
      <a:dk2>
        <a:srgbClr val="34261E"/>
      </a:dk2>
      <a:lt2>
        <a:srgbClr val="E6E2E8"/>
      </a:lt2>
      <a:accent1>
        <a:srgbClr val="6DB243"/>
      </a:accent1>
      <a:accent2>
        <a:srgbClr val="94AB36"/>
      </a:accent2>
      <a:accent3>
        <a:srgbClr val="B89F45"/>
      </a:accent3>
      <a:accent4>
        <a:srgbClr val="B46638"/>
      </a:accent4>
      <a:accent5>
        <a:srgbClr val="C64A51"/>
      </a:accent5>
      <a:accent6>
        <a:srgbClr val="B43872"/>
      </a:accent6>
      <a:hlink>
        <a:srgbClr val="BF4E3F"/>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emplate>{AD88AE9C-4B14-EE43-AC87-98A8EC2B580E}tf16401378</Template>
  <TotalTime>1664</TotalTime>
  <Words>1417</Words>
  <Application>Microsoft Macintosh PowerPoint</Application>
  <PresentationFormat>Widescreen</PresentationFormat>
  <Paragraphs>168</Paragraphs>
  <Slides>59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Gill Sans Ultra Bold</vt:lpstr>
      <vt:lpstr>MARKER FELT THIN</vt:lpstr>
      <vt:lpstr>MARKER FELT THIN</vt:lpstr>
      <vt:lpstr>Neue Haas Grotesk Text Pro</vt:lpstr>
      <vt:lpstr>Times</vt:lpstr>
      <vt:lpstr>Tw Cen MT</vt:lpstr>
      <vt:lpstr>GradientRiseVTI</vt:lpstr>
      <vt:lpstr>STAGE 1</vt:lpstr>
      <vt:lpstr>Good morning</vt:lpstr>
      <vt:lpstr>WHATS ON TODAY?</vt:lpstr>
      <vt:lpstr>Task 1</vt:lpstr>
      <vt:lpstr>Task 2</vt:lpstr>
      <vt:lpstr>Crunch n’ sip</vt:lpstr>
      <vt:lpstr>Task 3</vt:lpstr>
      <vt:lpstr>Task 4</vt:lpstr>
      <vt:lpstr>Recess break (30 minutes)</vt:lpstr>
      <vt:lpstr>Mathematics</vt:lpstr>
      <vt:lpstr>Task 2  Complete the worksheets and then do 3 activities on mathletics or studyladder.</vt:lpstr>
      <vt:lpstr>Lunch break (40 minutes)</vt:lpstr>
      <vt:lpstr>KLA - geography</vt:lpstr>
      <vt:lpstr>END OF DAY!</vt:lpstr>
      <vt:lpstr>Good morning</vt:lpstr>
      <vt:lpstr>WHATS ON TODAY?</vt:lpstr>
      <vt:lpstr>Task 1</vt:lpstr>
      <vt:lpstr>PowerPoint Presentation</vt:lpstr>
      <vt:lpstr>Task 2</vt:lpstr>
      <vt:lpstr>Crunch n’ sip</vt:lpstr>
      <vt:lpstr>Task 3</vt:lpstr>
      <vt:lpstr>Recess break (30 minutes)</vt:lpstr>
      <vt:lpstr>Mathematics</vt:lpstr>
      <vt:lpstr>Task 2   Then complete 3 activities on studyladder or mathletic.</vt:lpstr>
      <vt:lpstr>Lunch break (40 minutes)</vt:lpstr>
      <vt:lpstr>library</vt:lpstr>
      <vt:lpstr>END OF DAY!</vt:lpstr>
      <vt:lpstr>Good morning</vt:lpstr>
      <vt:lpstr>WHATS ON TODAY?</vt:lpstr>
      <vt:lpstr>Task 1</vt:lpstr>
      <vt:lpstr>Task 2</vt:lpstr>
      <vt:lpstr>Crunch n’ sip</vt:lpstr>
      <vt:lpstr>Task 3</vt:lpstr>
      <vt:lpstr>Task 4</vt:lpstr>
      <vt:lpstr>Recess break (30 minutes)</vt:lpstr>
      <vt:lpstr>Mathematics</vt:lpstr>
      <vt:lpstr>Task 2</vt:lpstr>
      <vt:lpstr>fitness</vt:lpstr>
      <vt:lpstr>Lunch break (40 minutes)</vt:lpstr>
      <vt:lpstr>KLA - SCIENCE</vt:lpstr>
      <vt:lpstr>END OF DAY!</vt:lpstr>
      <vt:lpstr>Good morning</vt:lpstr>
      <vt:lpstr>WHATS ON TODAY?</vt:lpstr>
      <vt:lpstr>Task 1</vt:lpstr>
      <vt:lpstr>Task 2</vt:lpstr>
      <vt:lpstr>Crunch n’ sip</vt:lpstr>
      <vt:lpstr>Task 3</vt:lpstr>
      <vt:lpstr>Recess break (30 minutes)</vt:lpstr>
      <vt:lpstr>KLA – capa (dance)</vt:lpstr>
      <vt:lpstr>Mathematics</vt:lpstr>
      <vt:lpstr>Task 2  Then complete 3 studyladder or mathletics activities</vt:lpstr>
      <vt:lpstr>Lunch break (40 minutes)</vt:lpstr>
      <vt:lpstr>KLA - PDHPE</vt:lpstr>
      <vt:lpstr>PowerPoint Presentation</vt:lpstr>
      <vt:lpstr>END OF DAY!</vt:lpstr>
      <vt:lpstr>Good morning</vt:lpstr>
      <vt:lpstr>WHATS ON TODAY?</vt:lpstr>
      <vt:lpstr>PowerPoint Presentation</vt:lpstr>
      <vt:lpstr>END OF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 1 term 3 week 2</dc:title>
  <dc:creator>Zuhal Unal</dc:creator>
  <cp:lastModifiedBy>Craig Hughes</cp:lastModifiedBy>
  <cp:revision>72</cp:revision>
  <dcterms:created xsi:type="dcterms:W3CDTF">2021-07-14T22:49:25Z</dcterms:created>
  <dcterms:modified xsi:type="dcterms:W3CDTF">2021-08-22T10:51:36Z</dcterms:modified>
</cp:coreProperties>
</file>